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57"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9" d="100"/>
          <a:sy n="69" d="100"/>
        </p:scale>
        <p:origin x="78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77C121-11DD-4737-A94C-BEA75CCD6A1E}" type="datetimeFigureOut">
              <a:rPr lang="en-GB" smtClean="0"/>
              <a:t>19/04/2022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E17058-BDA1-4766-9088-37473DF41074}" type="slidenum">
              <a:rPr lang="en-GB" smtClean="0"/>
              <a:t>‹#›</a:t>
            </a:fld>
            <a:endParaRPr lang="en-GB"/>
          </a:p>
        </p:txBody>
      </p:sp>
    </p:spTree>
    <p:extLst>
      <p:ext uri="{BB962C8B-B14F-4D97-AF65-F5344CB8AC3E}">
        <p14:creationId xmlns:p14="http://schemas.microsoft.com/office/powerpoint/2010/main" val="2567902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A maid combs the hair of a girl who has been swimming; her bathing suit is stretched out on the ground to dry. Other objects – two parasols, a basket and a summer bonnet – are scattered around. A family group (some members wrapped in towels) is leaving the shoreline, as other people stroll in the distance.</a:t>
            </a:r>
          </a:p>
          <a:p>
            <a:r>
              <a:rPr lang="en-GB" sz="1200" b="0" i="0" kern="1200" dirty="0" smtClean="0">
                <a:solidFill>
                  <a:schemeClr val="tx1"/>
                </a:solidFill>
                <a:effectLst/>
                <a:latin typeface="+mn-lt"/>
                <a:ea typeface="+mn-ea"/>
                <a:cs typeface="+mn-cs"/>
              </a:rPr>
              <a:t>This is one of four beach scenes that Degas painted in around 1869, when he travelled to the coast of northern France, although he later stated that the picture had been completed in the studio. Small paintings of beach and seaside scenes in resorts such as Trouville were popular with several of Degas’s contemporaries, including </a:t>
            </a:r>
            <a:r>
              <a:rPr lang="en-GB" sz="1200" b="0" i="0" kern="1200" dirty="0" err="1" smtClean="0">
                <a:solidFill>
                  <a:schemeClr val="tx1"/>
                </a:solidFill>
                <a:effectLst/>
                <a:latin typeface="+mn-lt"/>
                <a:ea typeface="+mn-ea"/>
                <a:cs typeface="+mn-cs"/>
              </a:rPr>
              <a:t>Boudin</a:t>
            </a:r>
            <a:r>
              <a:rPr lang="en-GB" sz="1200" b="0" i="0" kern="1200" dirty="0" smtClean="0">
                <a:solidFill>
                  <a:schemeClr val="tx1"/>
                </a:solidFill>
                <a:effectLst/>
                <a:latin typeface="+mn-lt"/>
                <a:ea typeface="+mn-ea"/>
                <a:cs typeface="+mn-cs"/>
              </a:rPr>
              <a:t>, Monet and </a:t>
            </a:r>
            <a:r>
              <a:rPr lang="en-GB" sz="1200" b="0" i="0" kern="1200" dirty="0" err="1" smtClean="0">
                <a:solidFill>
                  <a:schemeClr val="tx1"/>
                </a:solidFill>
                <a:effectLst/>
                <a:latin typeface="+mn-lt"/>
                <a:ea typeface="+mn-ea"/>
                <a:cs typeface="+mn-cs"/>
              </a:rPr>
              <a:t>Manet</a:t>
            </a:r>
            <a:r>
              <a:rPr lang="en-GB" sz="1200" b="0" i="0" kern="1200" dirty="0" smtClean="0">
                <a:solidFill>
                  <a:schemeClr val="tx1"/>
                </a:solidFill>
                <a:effectLst/>
                <a:latin typeface="+mn-lt"/>
                <a:ea typeface="+mn-ea"/>
                <a:cs typeface="+mn-cs"/>
              </a:rPr>
              <a:t>.</a:t>
            </a:r>
          </a:p>
          <a:p>
            <a:r>
              <a:rPr lang="en-GB" sz="1200" b="0" i="0" kern="1200" dirty="0" smtClean="0">
                <a:solidFill>
                  <a:schemeClr val="tx1"/>
                </a:solidFill>
                <a:effectLst/>
                <a:latin typeface="+mn-lt"/>
                <a:ea typeface="+mn-ea"/>
                <a:cs typeface="+mn-cs"/>
              </a:rPr>
              <a:t>Degas was a great admirer of Japanese prints, and adopted many aspects of their composition as well as their subject matter. The motif of a woman combing her hair or having it combed, which features in many Japanese prints, became part of his repertoire.</a:t>
            </a:r>
          </a:p>
          <a:p>
            <a:endParaRPr lang="en-GB" dirty="0"/>
          </a:p>
        </p:txBody>
      </p:sp>
      <p:sp>
        <p:nvSpPr>
          <p:cNvPr id="4" name="Slide Number Placeholder 3"/>
          <p:cNvSpPr>
            <a:spLocks noGrp="1"/>
          </p:cNvSpPr>
          <p:nvPr>
            <p:ph type="sldNum" sz="quarter" idx="10"/>
          </p:nvPr>
        </p:nvSpPr>
        <p:spPr/>
        <p:txBody>
          <a:bodyPr/>
          <a:lstStyle/>
          <a:p>
            <a:fld id="{FEE17058-BDA1-4766-9088-37473DF41074}" type="slidenum">
              <a:rPr lang="en-GB" smtClean="0"/>
              <a:t>4</a:t>
            </a:fld>
            <a:endParaRPr lang="en-GB"/>
          </a:p>
        </p:txBody>
      </p:sp>
    </p:spTree>
    <p:extLst>
      <p:ext uri="{BB962C8B-B14F-4D97-AF65-F5344CB8AC3E}">
        <p14:creationId xmlns:p14="http://schemas.microsoft.com/office/powerpoint/2010/main" val="2998235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8F6E2F5-7FDE-45E3-8D08-C4C882BCB51C}" type="datetimeFigureOut">
              <a:rPr lang="en-GB" smtClean="0"/>
              <a:t>19/04/2022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775E4D-40DE-4063-8547-4CC5DE7A5537}" type="slidenum">
              <a:rPr lang="en-GB" smtClean="0"/>
              <a:t>‹#›</a:t>
            </a:fld>
            <a:endParaRPr lang="en-GB"/>
          </a:p>
        </p:txBody>
      </p:sp>
    </p:spTree>
    <p:extLst>
      <p:ext uri="{BB962C8B-B14F-4D97-AF65-F5344CB8AC3E}">
        <p14:creationId xmlns:p14="http://schemas.microsoft.com/office/powerpoint/2010/main" val="3575142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8F6E2F5-7FDE-45E3-8D08-C4C882BCB51C}" type="datetimeFigureOut">
              <a:rPr lang="en-GB" smtClean="0"/>
              <a:t>19/04/2022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775E4D-40DE-4063-8547-4CC5DE7A5537}" type="slidenum">
              <a:rPr lang="en-GB" smtClean="0"/>
              <a:t>‹#›</a:t>
            </a:fld>
            <a:endParaRPr lang="en-GB"/>
          </a:p>
        </p:txBody>
      </p:sp>
    </p:spTree>
    <p:extLst>
      <p:ext uri="{BB962C8B-B14F-4D97-AF65-F5344CB8AC3E}">
        <p14:creationId xmlns:p14="http://schemas.microsoft.com/office/powerpoint/2010/main" val="3686958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8F6E2F5-7FDE-45E3-8D08-C4C882BCB51C}" type="datetimeFigureOut">
              <a:rPr lang="en-GB" smtClean="0"/>
              <a:t>19/04/2022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775E4D-40DE-4063-8547-4CC5DE7A5537}" type="slidenum">
              <a:rPr lang="en-GB" smtClean="0"/>
              <a:t>‹#›</a:t>
            </a:fld>
            <a:endParaRPr lang="en-GB"/>
          </a:p>
        </p:txBody>
      </p:sp>
    </p:spTree>
    <p:extLst>
      <p:ext uri="{BB962C8B-B14F-4D97-AF65-F5344CB8AC3E}">
        <p14:creationId xmlns:p14="http://schemas.microsoft.com/office/powerpoint/2010/main" val="244973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8F6E2F5-7FDE-45E3-8D08-C4C882BCB51C}" type="datetimeFigureOut">
              <a:rPr lang="en-GB" smtClean="0"/>
              <a:t>19/04/2022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775E4D-40DE-4063-8547-4CC5DE7A5537}" type="slidenum">
              <a:rPr lang="en-GB" smtClean="0"/>
              <a:t>‹#›</a:t>
            </a:fld>
            <a:endParaRPr lang="en-GB"/>
          </a:p>
        </p:txBody>
      </p:sp>
    </p:spTree>
    <p:extLst>
      <p:ext uri="{BB962C8B-B14F-4D97-AF65-F5344CB8AC3E}">
        <p14:creationId xmlns:p14="http://schemas.microsoft.com/office/powerpoint/2010/main" val="269020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8F6E2F5-7FDE-45E3-8D08-C4C882BCB51C}" type="datetimeFigureOut">
              <a:rPr lang="en-GB" smtClean="0"/>
              <a:t>19/04/2022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775E4D-40DE-4063-8547-4CC5DE7A5537}" type="slidenum">
              <a:rPr lang="en-GB" smtClean="0"/>
              <a:t>‹#›</a:t>
            </a:fld>
            <a:endParaRPr lang="en-GB"/>
          </a:p>
        </p:txBody>
      </p:sp>
    </p:spTree>
    <p:extLst>
      <p:ext uri="{BB962C8B-B14F-4D97-AF65-F5344CB8AC3E}">
        <p14:creationId xmlns:p14="http://schemas.microsoft.com/office/powerpoint/2010/main" val="1499791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8F6E2F5-7FDE-45E3-8D08-C4C882BCB51C}" type="datetimeFigureOut">
              <a:rPr lang="en-GB" smtClean="0"/>
              <a:t>19/04/2022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775E4D-40DE-4063-8547-4CC5DE7A5537}" type="slidenum">
              <a:rPr lang="en-GB" smtClean="0"/>
              <a:t>‹#›</a:t>
            </a:fld>
            <a:endParaRPr lang="en-GB"/>
          </a:p>
        </p:txBody>
      </p:sp>
    </p:spTree>
    <p:extLst>
      <p:ext uri="{BB962C8B-B14F-4D97-AF65-F5344CB8AC3E}">
        <p14:creationId xmlns:p14="http://schemas.microsoft.com/office/powerpoint/2010/main" val="360297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8F6E2F5-7FDE-45E3-8D08-C4C882BCB51C}" type="datetimeFigureOut">
              <a:rPr lang="en-GB" smtClean="0"/>
              <a:t>19/04/2022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775E4D-40DE-4063-8547-4CC5DE7A5537}" type="slidenum">
              <a:rPr lang="en-GB" smtClean="0"/>
              <a:t>‹#›</a:t>
            </a:fld>
            <a:endParaRPr lang="en-GB"/>
          </a:p>
        </p:txBody>
      </p:sp>
    </p:spTree>
    <p:extLst>
      <p:ext uri="{BB962C8B-B14F-4D97-AF65-F5344CB8AC3E}">
        <p14:creationId xmlns:p14="http://schemas.microsoft.com/office/powerpoint/2010/main" val="888993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8F6E2F5-7FDE-45E3-8D08-C4C882BCB51C}" type="datetimeFigureOut">
              <a:rPr lang="en-GB" smtClean="0"/>
              <a:t>19/04/2022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775E4D-40DE-4063-8547-4CC5DE7A5537}" type="slidenum">
              <a:rPr lang="en-GB" smtClean="0"/>
              <a:t>‹#›</a:t>
            </a:fld>
            <a:endParaRPr lang="en-GB"/>
          </a:p>
        </p:txBody>
      </p:sp>
    </p:spTree>
    <p:extLst>
      <p:ext uri="{BB962C8B-B14F-4D97-AF65-F5344CB8AC3E}">
        <p14:creationId xmlns:p14="http://schemas.microsoft.com/office/powerpoint/2010/main" val="3003173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F6E2F5-7FDE-45E3-8D08-C4C882BCB51C}" type="datetimeFigureOut">
              <a:rPr lang="en-GB" smtClean="0"/>
              <a:t>19/04/2022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775E4D-40DE-4063-8547-4CC5DE7A5537}" type="slidenum">
              <a:rPr lang="en-GB" smtClean="0"/>
              <a:t>‹#›</a:t>
            </a:fld>
            <a:endParaRPr lang="en-GB"/>
          </a:p>
        </p:txBody>
      </p:sp>
    </p:spTree>
    <p:extLst>
      <p:ext uri="{BB962C8B-B14F-4D97-AF65-F5344CB8AC3E}">
        <p14:creationId xmlns:p14="http://schemas.microsoft.com/office/powerpoint/2010/main" val="787910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F6E2F5-7FDE-45E3-8D08-C4C882BCB51C}" type="datetimeFigureOut">
              <a:rPr lang="en-GB" smtClean="0"/>
              <a:t>19/04/2022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775E4D-40DE-4063-8547-4CC5DE7A5537}" type="slidenum">
              <a:rPr lang="en-GB" smtClean="0"/>
              <a:t>‹#›</a:t>
            </a:fld>
            <a:endParaRPr lang="en-GB"/>
          </a:p>
        </p:txBody>
      </p:sp>
    </p:spTree>
    <p:extLst>
      <p:ext uri="{BB962C8B-B14F-4D97-AF65-F5344CB8AC3E}">
        <p14:creationId xmlns:p14="http://schemas.microsoft.com/office/powerpoint/2010/main" val="1826322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F6E2F5-7FDE-45E3-8D08-C4C882BCB51C}" type="datetimeFigureOut">
              <a:rPr lang="en-GB" smtClean="0"/>
              <a:t>19/04/2022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775E4D-40DE-4063-8547-4CC5DE7A5537}" type="slidenum">
              <a:rPr lang="en-GB" smtClean="0"/>
              <a:t>‹#›</a:t>
            </a:fld>
            <a:endParaRPr lang="en-GB"/>
          </a:p>
        </p:txBody>
      </p:sp>
    </p:spTree>
    <p:extLst>
      <p:ext uri="{BB962C8B-B14F-4D97-AF65-F5344CB8AC3E}">
        <p14:creationId xmlns:p14="http://schemas.microsoft.com/office/powerpoint/2010/main" val="1718700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6E2F5-7FDE-45E3-8D08-C4C882BCB51C}" type="datetimeFigureOut">
              <a:rPr lang="en-GB" smtClean="0"/>
              <a:t>19/04/2022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775E4D-40DE-4063-8547-4CC5DE7A5537}" type="slidenum">
              <a:rPr lang="en-GB" smtClean="0"/>
              <a:t>‹#›</a:t>
            </a:fld>
            <a:endParaRPr lang="en-GB"/>
          </a:p>
        </p:txBody>
      </p:sp>
    </p:spTree>
    <p:extLst>
      <p:ext uri="{BB962C8B-B14F-4D97-AF65-F5344CB8AC3E}">
        <p14:creationId xmlns:p14="http://schemas.microsoft.com/office/powerpoint/2010/main" val="3396417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ate.org.uk/kids/explore/who-is/who-edgar-degas" TargetMode="External"/><Relationship Id="rId2" Type="http://schemas.openxmlformats.org/officeDocument/2006/relationships/hyperlink" Target="https://www.biography.com/artist/pablo-picass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tate.org.uk/kids/explore/what-is/impressionis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ationalgallery.org.uk/paintings/hilaire-germain-edgar-degas-beach-scen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6.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Edgar Degas</a:t>
            </a:r>
            <a:endParaRPr lang="en-GB" dirty="0"/>
          </a:p>
        </p:txBody>
      </p:sp>
      <p:sp>
        <p:nvSpPr>
          <p:cNvPr id="3" name="Subtitle 2"/>
          <p:cNvSpPr>
            <a:spLocks noGrp="1"/>
          </p:cNvSpPr>
          <p:nvPr>
            <p:ph type="subTitle" idx="1"/>
          </p:nvPr>
        </p:nvSpPr>
        <p:spPr/>
        <p:txBody>
          <a:bodyPr/>
          <a:lstStyle/>
          <a:p>
            <a:r>
              <a:rPr lang="en-GB" dirty="0" smtClean="0"/>
              <a:t>Summer 1</a:t>
            </a:r>
          </a:p>
          <a:p>
            <a:r>
              <a:rPr lang="en-GB" dirty="0" smtClean="0"/>
              <a:t>Cycle 2</a:t>
            </a:r>
            <a:endParaRPr lang="en-GB" dirty="0"/>
          </a:p>
        </p:txBody>
      </p:sp>
    </p:spTree>
    <p:extLst>
      <p:ext uri="{BB962C8B-B14F-4D97-AF65-F5344CB8AC3E}">
        <p14:creationId xmlns:p14="http://schemas.microsoft.com/office/powerpoint/2010/main" val="1454169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was Edgar Degas?</a:t>
            </a:r>
            <a:endParaRPr lang="en-GB" dirty="0"/>
          </a:p>
        </p:txBody>
      </p:sp>
      <p:sp>
        <p:nvSpPr>
          <p:cNvPr id="3" name="Content Placeholder 2"/>
          <p:cNvSpPr>
            <a:spLocks noGrp="1"/>
          </p:cNvSpPr>
          <p:nvPr>
            <p:ph idx="1"/>
          </p:nvPr>
        </p:nvSpPr>
        <p:spPr/>
        <p:txBody>
          <a:bodyPr>
            <a:normAutofit lnSpcReduction="10000"/>
          </a:bodyPr>
          <a:lstStyle/>
          <a:p>
            <a:r>
              <a:rPr lang="en-GB" sz="2000" dirty="0"/>
              <a:t>Edgar </a:t>
            </a:r>
            <a:r>
              <a:rPr lang="en-GB" sz="2000" dirty="0" smtClean="0"/>
              <a:t>Degas</a:t>
            </a:r>
          </a:p>
          <a:p>
            <a:r>
              <a:rPr lang="en-GB" sz="2000" dirty="0" smtClean="0"/>
              <a:t>Born July </a:t>
            </a:r>
            <a:r>
              <a:rPr lang="en-GB" sz="2000" dirty="0"/>
              <a:t>19, 1834</a:t>
            </a:r>
          </a:p>
          <a:p>
            <a:r>
              <a:rPr lang="en-GB" sz="2000" dirty="0" smtClean="0"/>
              <a:t>Died September </a:t>
            </a:r>
            <a:r>
              <a:rPr lang="en-GB" sz="2000" dirty="0"/>
              <a:t>27, </a:t>
            </a:r>
            <a:r>
              <a:rPr lang="en-GB" sz="2000" dirty="0" smtClean="0"/>
              <a:t>1917</a:t>
            </a:r>
          </a:p>
          <a:p>
            <a:endParaRPr lang="en-GB" sz="2000" dirty="0"/>
          </a:p>
          <a:p>
            <a:r>
              <a:rPr lang="en-GB" sz="2000" dirty="0"/>
              <a:t>Edgar Degas studied at the </a:t>
            </a:r>
            <a:r>
              <a:rPr lang="en-GB" sz="2000" dirty="0" err="1"/>
              <a:t>École</a:t>
            </a:r>
            <a:r>
              <a:rPr lang="en-GB" sz="2000" dirty="0"/>
              <a:t> des Beaux-Arts in Paris and became </a:t>
            </a:r>
            <a:r>
              <a:rPr lang="en-GB" sz="2000" dirty="0" smtClean="0"/>
              <a:t>known as a great portraitist. </a:t>
            </a:r>
            <a:r>
              <a:rPr lang="en-GB" sz="2000" dirty="0"/>
              <a:t>Both a painter and sculptor, Degas enjoyed capturing female dancers and played with unusual angles and ideas around </a:t>
            </a:r>
            <a:r>
              <a:rPr lang="en-GB" sz="2000" dirty="0" err="1"/>
              <a:t>centering</a:t>
            </a:r>
            <a:r>
              <a:rPr lang="en-GB" sz="2000" dirty="0"/>
              <a:t>. His work influenced several major modern artists, including </a:t>
            </a:r>
            <a:r>
              <a:rPr lang="en-GB" sz="2000" u="sng" dirty="0">
                <a:hlinkClick r:id="rId2"/>
              </a:rPr>
              <a:t>Pablo Picasso</a:t>
            </a:r>
            <a:r>
              <a:rPr lang="en-GB" sz="2000" dirty="0"/>
              <a:t>. </a:t>
            </a:r>
            <a:endParaRPr lang="en-GB" sz="2000" dirty="0" smtClean="0"/>
          </a:p>
          <a:p>
            <a:r>
              <a:rPr lang="en-GB" sz="2000" dirty="0"/>
              <a:t>Degas came from a very musical household – his mother was an amateur opera singer and his father occasionally arranged for musicians to give recitals in their home. Degas attended the </a:t>
            </a:r>
            <a:r>
              <a:rPr lang="en-GB" sz="2000" dirty="0" err="1"/>
              <a:t>Lycée</a:t>
            </a:r>
            <a:r>
              <a:rPr lang="en-GB" sz="2000" dirty="0"/>
              <a:t> Louis-le-Grand, a prestigious and rigorous boys' secondary school, where he received a classical education</a:t>
            </a:r>
            <a:r>
              <a:rPr lang="en-GB" sz="2000" dirty="0" smtClean="0"/>
              <a:t>.</a:t>
            </a:r>
          </a:p>
          <a:p>
            <a:endParaRPr lang="en-GB" sz="2000" dirty="0"/>
          </a:p>
          <a:p>
            <a:r>
              <a:rPr lang="en-GB" sz="1600" dirty="0">
                <a:hlinkClick r:id="rId3"/>
              </a:rPr>
              <a:t>https://</a:t>
            </a:r>
            <a:r>
              <a:rPr lang="en-GB" sz="1600" dirty="0" smtClean="0">
                <a:hlinkClick r:id="rId3"/>
              </a:rPr>
              <a:t>www.tate.org.uk/kids/explore/who-is/who-edgar-degas</a:t>
            </a:r>
            <a:r>
              <a:rPr lang="en-GB" sz="1600" dirty="0" smtClean="0"/>
              <a:t>  Explore Edgar Degas here!</a:t>
            </a:r>
            <a:endParaRPr lang="en-GB" sz="1600" dirty="0" smtClean="0"/>
          </a:p>
        </p:txBody>
      </p:sp>
    </p:spTree>
    <p:extLst>
      <p:ext uri="{BB962C8B-B14F-4D97-AF65-F5344CB8AC3E}">
        <p14:creationId xmlns:p14="http://schemas.microsoft.com/office/powerpoint/2010/main" val="4269204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Impressionism</a:t>
            </a:r>
            <a:endParaRPr lang="en-GB" dirty="0"/>
          </a:p>
        </p:txBody>
      </p:sp>
      <p:sp>
        <p:nvSpPr>
          <p:cNvPr id="3" name="Content Placeholder 2"/>
          <p:cNvSpPr>
            <a:spLocks noGrp="1"/>
          </p:cNvSpPr>
          <p:nvPr>
            <p:ph idx="1"/>
          </p:nvPr>
        </p:nvSpPr>
        <p:spPr>
          <a:xfrm>
            <a:off x="464127" y="1354571"/>
            <a:ext cx="10515600" cy="4351338"/>
          </a:xfrm>
        </p:spPr>
        <p:txBody>
          <a:bodyPr/>
          <a:lstStyle/>
          <a:p>
            <a:r>
              <a:rPr lang="en-GB" sz="2400" dirty="0" smtClean="0"/>
              <a:t>What is impressionism</a:t>
            </a:r>
            <a:r>
              <a:rPr lang="en-GB" sz="2400" dirty="0" smtClean="0"/>
              <a:t>?</a:t>
            </a:r>
          </a:p>
          <a:p>
            <a:r>
              <a:rPr lang="en-GB" sz="2400" dirty="0">
                <a:hlinkClick r:id="rId2"/>
              </a:rPr>
              <a:t>https://</a:t>
            </a:r>
            <a:r>
              <a:rPr lang="en-GB" sz="2400" dirty="0" smtClean="0">
                <a:hlinkClick r:id="rId2"/>
              </a:rPr>
              <a:t>www.tate.org.uk/kids/explore/what-is/impressionism</a:t>
            </a:r>
            <a:r>
              <a:rPr lang="en-GB" sz="2400" dirty="0" smtClean="0"/>
              <a:t> </a:t>
            </a:r>
          </a:p>
          <a:p>
            <a:r>
              <a:rPr lang="en-GB" sz="2400" dirty="0"/>
              <a:t>Before impressionism, landscapes in art were often imaginary, perfect landscapes painted in the studio. The impressionists changed all that. They painted outdoors.</a:t>
            </a:r>
          </a:p>
          <a:p>
            <a:r>
              <a:rPr lang="en-GB" sz="2400" dirty="0"/>
              <a:t>As they were outside, they looked at how light and colour changed the scenes. They often painted thickly and used quick (and quite messy) brush strokes. In most of the paintings before impressionism you can't really see the brushstrokes at all.</a:t>
            </a:r>
          </a:p>
          <a:p>
            <a:endParaRPr lang="en-GB" dirty="0" smtClean="0"/>
          </a:p>
          <a:p>
            <a:endParaRPr lang="en-GB" dirty="0"/>
          </a:p>
        </p:txBody>
      </p:sp>
      <p:pic>
        <p:nvPicPr>
          <p:cNvPr id="1026" name="Picture 2" descr="https://media.tate.org.uk/aztate-prd-ew-dg-wgtail-st1-ctr-data/images/.width-340_eM87Df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50302" y="4169979"/>
            <a:ext cx="3229425" cy="2688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878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hlinkClick r:id="rId3"/>
              </a:rPr>
              <a:t>Edgar Degas ~ Beach Scene</a:t>
            </a:r>
            <a:endParaRPr lang="en-GB" b="1" u="sng" dirty="0"/>
          </a:p>
        </p:txBody>
      </p:sp>
      <p:pic>
        <p:nvPicPr>
          <p:cNvPr id="4" name="Content Placeholder 3"/>
          <p:cNvPicPr>
            <a:picLocks noGrp="1" noChangeAspect="1"/>
          </p:cNvPicPr>
          <p:nvPr>
            <p:ph idx="1"/>
          </p:nvPr>
        </p:nvPicPr>
        <p:blipFill>
          <a:blip r:embed="rId4"/>
          <a:stretch>
            <a:fillRect/>
          </a:stretch>
        </p:blipFill>
        <p:spPr>
          <a:xfrm>
            <a:off x="1459024" y="1371601"/>
            <a:ext cx="9273952" cy="5259386"/>
          </a:xfrm>
          <a:prstGeom prst="rect">
            <a:avLst/>
          </a:prstGeom>
        </p:spPr>
      </p:pic>
      <p:sp>
        <p:nvSpPr>
          <p:cNvPr id="5" name="Cloud Callout 4"/>
          <p:cNvSpPr/>
          <p:nvPr/>
        </p:nvSpPr>
        <p:spPr>
          <a:xfrm>
            <a:off x="9402939" y="78869"/>
            <a:ext cx="2660073" cy="1898073"/>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0135915" y="448271"/>
            <a:ext cx="1814946" cy="923330"/>
          </a:xfrm>
          <a:prstGeom prst="rect">
            <a:avLst/>
          </a:prstGeom>
          <a:noFill/>
        </p:spPr>
        <p:txBody>
          <a:bodyPr wrap="square" rtlCol="0">
            <a:spAutoFit/>
          </a:bodyPr>
          <a:lstStyle/>
          <a:p>
            <a:r>
              <a:rPr lang="en-GB" dirty="0" smtClean="0"/>
              <a:t>What is the girl/maid thinking?</a:t>
            </a:r>
            <a:endParaRPr lang="en-GB" dirty="0"/>
          </a:p>
        </p:txBody>
      </p:sp>
      <p:sp>
        <p:nvSpPr>
          <p:cNvPr id="7" name="Oval Callout 6"/>
          <p:cNvSpPr/>
          <p:nvPr/>
        </p:nvSpPr>
        <p:spPr>
          <a:xfrm rot="20293303">
            <a:off x="-37268" y="254308"/>
            <a:ext cx="2992582" cy="2031693"/>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p:cNvSpPr txBox="1"/>
          <p:nvPr/>
        </p:nvSpPr>
        <p:spPr>
          <a:xfrm rot="19727775">
            <a:off x="336805" y="899776"/>
            <a:ext cx="2244436" cy="646331"/>
          </a:xfrm>
          <a:prstGeom prst="rect">
            <a:avLst/>
          </a:prstGeom>
          <a:noFill/>
        </p:spPr>
        <p:txBody>
          <a:bodyPr wrap="square" rtlCol="0">
            <a:spAutoFit/>
          </a:bodyPr>
          <a:lstStyle/>
          <a:p>
            <a:pPr algn="ctr"/>
            <a:r>
              <a:rPr lang="en-GB" dirty="0" smtClean="0"/>
              <a:t>What can you see in the painting?</a:t>
            </a:r>
            <a:endParaRPr lang="en-GB" dirty="0"/>
          </a:p>
        </p:txBody>
      </p:sp>
    </p:spTree>
    <p:extLst>
      <p:ext uri="{BB962C8B-B14F-4D97-AF65-F5344CB8AC3E}">
        <p14:creationId xmlns:p14="http://schemas.microsoft.com/office/powerpoint/2010/main" val="4278694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examples of Degas’ work</a:t>
            </a:r>
            <a:endParaRPr lang="en-GB" dirty="0"/>
          </a:p>
        </p:txBody>
      </p:sp>
      <p:pic>
        <p:nvPicPr>
          <p:cNvPr id="2050" name="Picture 2" descr="Edgar Degas - Dancers in blue, 18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651" y="1445202"/>
            <a:ext cx="2007748" cy="229552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dgar Degas - Ballet Rehearsal, 187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2349" y="1739179"/>
            <a:ext cx="2857500" cy="209550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Edgar Degas - Four ballerinas on the st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799" y="1371600"/>
            <a:ext cx="2857500" cy="2286001"/>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Edgar Degas - Little Dancer of Fourteen Year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10350" y="89041"/>
            <a:ext cx="2014100" cy="2712322"/>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Edgar Degas - Self-Portrait in a Soft Ha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6341" y="3993585"/>
            <a:ext cx="1696008" cy="2351798"/>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Edgar Degas - Degas' Father Listening to Lorenzo Pagan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49798" y="4281501"/>
            <a:ext cx="1781410" cy="2238640"/>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Edgar Degas - Dancers Bending Down"/>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89849" y="3993585"/>
            <a:ext cx="2857500" cy="2181226"/>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Edgar Degas - Wheatfield and Line of Tree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581600" y="2809386"/>
            <a:ext cx="2857500" cy="2124075"/>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Edgar Degas - Carriage at the Races"/>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761698" y="5019675"/>
            <a:ext cx="2857500"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8313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beach scenes</a:t>
            </a:r>
            <a:endParaRPr lang="en-GB" dirty="0"/>
          </a:p>
        </p:txBody>
      </p:sp>
      <p:pic>
        <p:nvPicPr>
          <p:cNvPr id="3074" name="Picture 2" descr="Claude Monet, Camille on the Beach at Trouville (187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0759" y="1356868"/>
            <a:ext cx="2553278" cy="209004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328016" y="1356868"/>
            <a:ext cx="1537855" cy="374073"/>
          </a:xfrm>
          <a:prstGeom prst="rect">
            <a:avLst/>
          </a:prstGeom>
          <a:noFill/>
        </p:spPr>
        <p:txBody>
          <a:bodyPr wrap="square" rtlCol="0">
            <a:spAutoFit/>
          </a:bodyPr>
          <a:lstStyle/>
          <a:p>
            <a:r>
              <a:rPr lang="en-GB" dirty="0" smtClean="0"/>
              <a:t>Claude Monet</a:t>
            </a:r>
            <a:endParaRPr lang="en-GB" dirty="0"/>
          </a:p>
        </p:txBody>
      </p:sp>
      <p:pic>
        <p:nvPicPr>
          <p:cNvPr id="3076" name="Picture 4" descr="The art of the Victorian seasi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5755" y="1543903"/>
            <a:ext cx="4281859" cy="2279951"/>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victorian beach scene - Google Search | Painting reproductions, Oil painting  reproductions, Mane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9332" y="600928"/>
            <a:ext cx="2419350" cy="188595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Sally West's Beach Paintings – Fubiz Medi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80400" y="1303783"/>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What are the best beach paintings by famous artists? - Quor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31153" y="2722681"/>
            <a:ext cx="2619375" cy="174307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8323139" y="4465757"/>
            <a:ext cx="1613840" cy="369332"/>
          </a:xfrm>
          <a:prstGeom prst="rect">
            <a:avLst/>
          </a:prstGeom>
        </p:spPr>
        <p:txBody>
          <a:bodyPr wrap="none">
            <a:spAutoFit/>
          </a:bodyPr>
          <a:lstStyle/>
          <a:p>
            <a:r>
              <a:rPr lang="en-GB" dirty="0" smtClean="0"/>
              <a:t>Georges Seurat</a:t>
            </a:r>
            <a:endParaRPr lang="en-GB" dirty="0"/>
          </a:p>
        </p:txBody>
      </p:sp>
      <p:pic>
        <p:nvPicPr>
          <p:cNvPr id="3088" name="Picture 16" descr="A rare beach painting by LS Lowry sells for £1.5m - after not being seen in  public since 1946 - Manchester Evening New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4662" y="3778885"/>
            <a:ext cx="2619375" cy="1743076"/>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descr="Coastal Art Works | Coastal Prints, Painting &amp; Original Ar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58615" y="4093378"/>
            <a:ext cx="2251030" cy="22510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3104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things do we do at the beach?</a:t>
            </a:r>
            <a:endParaRPr lang="en-GB" dirty="0"/>
          </a:p>
        </p:txBody>
      </p:sp>
      <p:pic>
        <p:nvPicPr>
          <p:cNvPr id="4100" name="Picture 4" descr="30 Beach Activities and Games for Endless Fun - PLAYTIVITI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4072" y="1406237"/>
            <a:ext cx="4294910" cy="429491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Bali Beach Activities - Top 10 Bali Beach Activities for Summer Holid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6627" y="2161310"/>
            <a:ext cx="5569528" cy="2784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2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Powder paints</a:t>
            </a:r>
            <a:endParaRPr lang="en-GB" dirty="0"/>
          </a:p>
        </p:txBody>
      </p:sp>
      <p:sp>
        <p:nvSpPr>
          <p:cNvPr id="3" name="Content Placeholder 2"/>
          <p:cNvSpPr>
            <a:spLocks noGrp="1"/>
          </p:cNvSpPr>
          <p:nvPr>
            <p:ph idx="1"/>
          </p:nvPr>
        </p:nvSpPr>
        <p:spPr/>
        <p:txBody>
          <a:bodyPr/>
          <a:lstStyle/>
          <a:p>
            <a:r>
              <a:rPr lang="en-GB" dirty="0" smtClean="0"/>
              <a:t>How to mix powder paints – D </a:t>
            </a:r>
            <a:r>
              <a:rPr lang="en-GB" dirty="0" err="1" smtClean="0"/>
              <a:t>D</a:t>
            </a:r>
            <a:r>
              <a:rPr lang="en-GB" dirty="0" smtClean="0"/>
              <a:t> </a:t>
            </a:r>
            <a:r>
              <a:rPr lang="en-GB" dirty="0" err="1" smtClean="0"/>
              <a:t>D</a:t>
            </a:r>
            <a:endParaRPr lang="en-GB" dirty="0" smtClean="0"/>
          </a:p>
          <a:p>
            <a:r>
              <a:rPr lang="en-GB" dirty="0" smtClean="0"/>
              <a:t>Dip your paintbrush in the water</a:t>
            </a:r>
          </a:p>
          <a:p>
            <a:r>
              <a:rPr lang="en-GB" dirty="0" smtClean="0"/>
              <a:t>Dab your paintbrush gently in the powder paint</a:t>
            </a:r>
          </a:p>
          <a:p>
            <a:r>
              <a:rPr lang="en-GB" dirty="0" smtClean="0"/>
              <a:t>Do </a:t>
            </a:r>
            <a:r>
              <a:rPr lang="en-GB" dirty="0" err="1" smtClean="0"/>
              <a:t>oodle</a:t>
            </a:r>
            <a:r>
              <a:rPr lang="en-GB" dirty="0" smtClean="0"/>
              <a:t> do your paint around the pallet</a:t>
            </a:r>
          </a:p>
        </p:txBody>
      </p:sp>
    </p:spTree>
    <p:extLst>
      <p:ext uri="{BB962C8B-B14F-4D97-AF65-F5344CB8AC3E}">
        <p14:creationId xmlns:p14="http://schemas.microsoft.com/office/powerpoint/2010/main" val="365306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Exploring powder paints….</a:t>
            </a:r>
            <a:endParaRPr lang="en-GB" dirty="0"/>
          </a:p>
        </p:txBody>
      </p:sp>
      <p:sp>
        <p:nvSpPr>
          <p:cNvPr id="3" name="Content Placeholder 2"/>
          <p:cNvSpPr>
            <a:spLocks noGrp="1"/>
          </p:cNvSpPr>
          <p:nvPr>
            <p:ph idx="1"/>
          </p:nvPr>
        </p:nvSpPr>
        <p:spPr/>
        <p:txBody>
          <a:bodyPr/>
          <a:lstStyle/>
          <a:p>
            <a:r>
              <a:rPr lang="en-GB" dirty="0" smtClean="0"/>
              <a:t>First dip into the yellow then begin to add small amounts of red. What do you notice?</a:t>
            </a:r>
          </a:p>
          <a:p>
            <a:r>
              <a:rPr lang="en-GB" dirty="0" smtClean="0"/>
              <a:t>How many different types of orange can you make?</a:t>
            </a:r>
          </a:p>
          <a:p>
            <a:r>
              <a:rPr lang="en-GB" dirty="0" smtClean="0"/>
              <a:t>What happens if you add more yellow?</a:t>
            </a:r>
          </a:p>
          <a:p>
            <a:r>
              <a:rPr lang="en-GB" dirty="0" smtClean="0"/>
              <a:t>What happens if you add more red?</a:t>
            </a:r>
          </a:p>
          <a:p>
            <a:endParaRPr lang="en-GB" dirty="0"/>
          </a:p>
        </p:txBody>
      </p:sp>
    </p:spTree>
    <p:extLst>
      <p:ext uri="{BB962C8B-B14F-4D97-AF65-F5344CB8AC3E}">
        <p14:creationId xmlns:p14="http://schemas.microsoft.com/office/powerpoint/2010/main" val="2417938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522</Words>
  <Application>Microsoft Office PowerPoint</Application>
  <PresentationFormat>Widescreen</PresentationFormat>
  <Paragraphs>39</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Edgar Degas</vt:lpstr>
      <vt:lpstr>Who was Edgar Degas?</vt:lpstr>
      <vt:lpstr>Impressionism</vt:lpstr>
      <vt:lpstr>Edgar Degas ~ Beach Scene</vt:lpstr>
      <vt:lpstr>Other examples of Degas’ work</vt:lpstr>
      <vt:lpstr>Other beach scenes</vt:lpstr>
      <vt:lpstr>What things do we do at the beach?</vt:lpstr>
      <vt:lpstr>Powder paints</vt:lpstr>
      <vt:lpstr>Exploring powder paints….</vt:lpstr>
    </vt:vector>
  </TitlesOfParts>
  <Company>HfL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Edgar Degas</dc:title>
  <dc:creator>Sarah O'Donnell</dc:creator>
  <cp:lastModifiedBy>Sarah O'Donnell</cp:lastModifiedBy>
  <cp:revision>10</cp:revision>
  <dcterms:created xsi:type="dcterms:W3CDTF">2022-04-12T11:13:52Z</dcterms:created>
  <dcterms:modified xsi:type="dcterms:W3CDTF">2022-04-19T13:37:26Z</dcterms:modified>
</cp:coreProperties>
</file>