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3" r:id="rId7"/>
    <p:sldId id="264" r:id="rId8"/>
    <p:sldId id="261" r:id="rId9"/>
    <p:sldId id="267"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49" autoAdjust="0"/>
  </p:normalViewPr>
  <p:slideViewPr>
    <p:cSldViewPr snapToGrid="0">
      <p:cViewPr varScale="1">
        <p:scale>
          <a:sx n="69" d="100"/>
          <a:sy n="69" d="100"/>
        </p:scale>
        <p:origin x="7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4/11/2021</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4/11/2021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4/11/2021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4/11/2021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4/11/2021</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4/11/2021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4/11/2021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4/11/2021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4/11/2021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4/11/2021</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4/11/2021</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4/11/2021</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hyperlink" Target="http://www.pngall.com/copyright-symbol-png/download/17556"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A7CF1-2F20-49B6-9959-E091274F94DA}"/>
              </a:ext>
            </a:extLst>
          </p:cNvPr>
          <p:cNvSpPr>
            <a:spLocks noGrp="1"/>
          </p:cNvSpPr>
          <p:nvPr>
            <p:ph type="ctrTitle"/>
          </p:nvPr>
        </p:nvSpPr>
        <p:spPr>
          <a:xfrm>
            <a:off x="936791" y="1548962"/>
            <a:ext cx="10318418" cy="4394988"/>
          </a:xfrm>
        </p:spPr>
        <p:txBody>
          <a:bodyPr/>
          <a:lstStyle/>
          <a:p>
            <a:r>
              <a:rPr lang="en-GB" dirty="0">
                <a:solidFill>
                  <a:srgbClr val="C00000"/>
                </a:solidFill>
              </a:rPr>
              <a:t>TINGATINGA</a:t>
            </a:r>
            <a:r>
              <a:rPr lang="en-GB" dirty="0"/>
              <a:t/>
            </a:r>
            <a:br>
              <a:rPr lang="en-GB" dirty="0"/>
            </a:br>
            <a:r>
              <a:rPr lang="en-GB" dirty="0">
                <a:solidFill>
                  <a:schemeClr val="tx1"/>
                </a:solidFill>
              </a:rPr>
              <a:t>ART</a:t>
            </a:r>
          </a:p>
        </p:txBody>
      </p:sp>
      <p:pic>
        <p:nvPicPr>
          <p:cNvPr id="7" name="Picture 6">
            <a:extLst>
              <a:ext uri="{FF2B5EF4-FFF2-40B4-BE49-F238E27FC236}">
                <a16:creationId xmlns:a16="http://schemas.microsoft.com/office/drawing/2014/main" id="{56979AC6-31FE-499C-A9A3-429E3475EA72}"/>
              </a:ext>
            </a:extLst>
          </p:cNvPr>
          <p:cNvPicPr>
            <a:picLocks noChangeAspect="1"/>
          </p:cNvPicPr>
          <p:nvPr/>
        </p:nvPicPr>
        <p:blipFill>
          <a:blip r:embed="rId2"/>
          <a:stretch>
            <a:fillRect/>
          </a:stretch>
        </p:blipFill>
        <p:spPr>
          <a:xfrm>
            <a:off x="7357402" y="3746456"/>
            <a:ext cx="2088796" cy="2957587"/>
          </a:xfrm>
          <a:prstGeom prst="rect">
            <a:avLst/>
          </a:prstGeom>
        </p:spPr>
      </p:pic>
      <p:pic>
        <p:nvPicPr>
          <p:cNvPr id="13" name="Picture 12" descr="A close up of a logo&#10;&#10;Description automatically generated">
            <a:extLst>
              <a:ext uri="{FF2B5EF4-FFF2-40B4-BE49-F238E27FC236}">
                <a16:creationId xmlns:a16="http://schemas.microsoft.com/office/drawing/2014/main" id="{F7FC669C-A608-47F7-B36A-C7B0D9B634F0}"/>
              </a:ext>
            </a:extLst>
          </p:cNvPr>
          <p:cNvPicPr>
            <a:picLocks noChangeAspect="1"/>
          </p:cNvPicPr>
          <p:nvPr/>
        </p:nvPicPr>
        <p:blipFill>
          <a:blip r:embed="rId3"/>
          <a:stretch>
            <a:fillRect/>
          </a:stretch>
        </p:blipFill>
        <p:spPr>
          <a:xfrm>
            <a:off x="9612653" y="4937760"/>
            <a:ext cx="1045971" cy="1766283"/>
          </a:xfrm>
          <a:prstGeom prst="rect">
            <a:avLst/>
          </a:prstGeom>
        </p:spPr>
      </p:pic>
      <p:pic>
        <p:nvPicPr>
          <p:cNvPr id="15" name="Picture 14" descr="A star in the background&#10;&#10;Description automatically generated">
            <a:extLst>
              <a:ext uri="{FF2B5EF4-FFF2-40B4-BE49-F238E27FC236}">
                <a16:creationId xmlns:a16="http://schemas.microsoft.com/office/drawing/2014/main" id="{D7BB09EB-FCB2-4A8F-83B1-2D9E6D9524C5}"/>
              </a:ext>
            </a:extLst>
          </p:cNvPr>
          <p:cNvPicPr>
            <a:picLocks noChangeAspect="1"/>
          </p:cNvPicPr>
          <p:nvPr/>
        </p:nvPicPr>
        <p:blipFill>
          <a:blip r:embed="rId4"/>
          <a:stretch>
            <a:fillRect/>
          </a:stretch>
        </p:blipFill>
        <p:spPr>
          <a:xfrm>
            <a:off x="1721013" y="4770761"/>
            <a:ext cx="2383160" cy="1933282"/>
          </a:xfrm>
          <a:prstGeom prst="rect">
            <a:avLst/>
          </a:prstGeom>
        </p:spPr>
      </p:pic>
      <p:pic>
        <p:nvPicPr>
          <p:cNvPr id="17" name="Picture 16" descr="A picture containing clipart&#10;&#10;Description automatically generated">
            <a:extLst>
              <a:ext uri="{FF2B5EF4-FFF2-40B4-BE49-F238E27FC236}">
                <a16:creationId xmlns:a16="http://schemas.microsoft.com/office/drawing/2014/main" id="{1DE60C98-7B4E-4AEC-8D31-682B71776A1A}"/>
              </a:ext>
            </a:extLst>
          </p:cNvPr>
          <p:cNvPicPr>
            <a:picLocks noChangeAspect="1"/>
          </p:cNvPicPr>
          <p:nvPr/>
        </p:nvPicPr>
        <p:blipFill>
          <a:blip r:embed="rId5"/>
          <a:stretch>
            <a:fillRect/>
          </a:stretch>
        </p:blipFill>
        <p:spPr>
          <a:xfrm>
            <a:off x="334321" y="0"/>
            <a:ext cx="1204940" cy="6858000"/>
          </a:xfrm>
          <a:prstGeom prst="rect">
            <a:avLst/>
          </a:prstGeom>
        </p:spPr>
      </p:pic>
      <p:pic>
        <p:nvPicPr>
          <p:cNvPr id="8" name="Picture 7" descr="A picture containing clipart&#10;&#10;Description automatically generated">
            <a:extLst>
              <a:ext uri="{FF2B5EF4-FFF2-40B4-BE49-F238E27FC236}">
                <a16:creationId xmlns:a16="http://schemas.microsoft.com/office/drawing/2014/main" id="{11E5BC67-81BD-48A7-9748-D1A654AD91CE}"/>
              </a:ext>
            </a:extLst>
          </p:cNvPr>
          <p:cNvPicPr>
            <a:picLocks noChangeAspect="1"/>
          </p:cNvPicPr>
          <p:nvPr/>
        </p:nvPicPr>
        <p:blipFill>
          <a:blip r:embed="rId5"/>
          <a:stretch>
            <a:fillRect/>
          </a:stretch>
        </p:blipFill>
        <p:spPr>
          <a:xfrm>
            <a:off x="10819194" y="0"/>
            <a:ext cx="1204940" cy="6858000"/>
          </a:xfrm>
          <a:prstGeom prst="rect">
            <a:avLst/>
          </a:prstGeom>
        </p:spPr>
      </p:pic>
    </p:spTree>
    <p:extLst>
      <p:ext uri="{BB962C8B-B14F-4D97-AF65-F5344CB8AC3E}">
        <p14:creationId xmlns:p14="http://schemas.microsoft.com/office/powerpoint/2010/main" val="1019472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9868916-58B2-48F0-B6C8-D995E89772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474D451-16F0-4908-97AE-9F2081FBF083}"/>
              </a:ext>
            </a:extLst>
          </p:cNvPr>
          <p:cNvPicPr>
            <a:picLocks noChangeAspect="1"/>
          </p:cNvPicPr>
          <p:nvPr/>
        </p:nvPicPr>
        <p:blipFill>
          <a:blip r:embed="rId2"/>
          <a:srcRect/>
          <a:stretch/>
        </p:blipFill>
        <p:spPr>
          <a:xfrm>
            <a:off x="8623882" y="0"/>
            <a:ext cx="3568118" cy="6858000"/>
          </a:xfrm>
          <a:prstGeom prst="rect">
            <a:avLst/>
          </a:prstGeom>
        </p:spPr>
      </p:pic>
      <p:sp>
        <p:nvSpPr>
          <p:cNvPr id="12" name="Freeform 13">
            <a:extLst>
              <a:ext uri="{FF2B5EF4-FFF2-40B4-BE49-F238E27FC236}">
                <a16:creationId xmlns:a16="http://schemas.microsoft.com/office/drawing/2014/main" id="{BB82496C-9AD4-4916-BAB7-FF3CC04BF6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0" y="0"/>
            <a:ext cx="9807836" cy="6858000"/>
          </a:xfrm>
          <a:custGeom>
            <a:avLst/>
            <a:gdLst>
              <a:gd name="connsiteX0" fmla="*/ 9807836 w 9807836"/>
              <a:gd name="connsiteY0" fmla="*/ 0 h 6858000"/>
              <a:gd name="connsiteX1" fmla="*/ 0 w 9807836"/>
              <a:gd name="connsiteY1" fmla="*/ 0 h 6858000"/>
              <a:gd name="connsiteX2" fmla="*/ 26987 w 9807836"/>
              <a:gd name="connsiteY2" fmla="*/ 87312 h 6858000"/>
              <a:gd name="connsiteX3" fmla="*/ 52387 w 9807836"/>
              <a:gd name="connsiteY3" fmla="*/ 174625 h 6858000"/>
              <a:gd name="connsiteX4" fmla="*/ 77787 w 9807836"/>
              <a:gd name="connsiteY4" fmla="*/ 263525 h 6858000"/>
              <a:gd name="connsiteX5" fmla="*/ 100012 w 9807836"/>
              <a:gd name="connsiteY5" fmla="*/ 354012 h 6858000"/>
              <a:gd name="connsiteX6" fmla="*/ 127000 w 9807836"/>
              <a:gd name="connsiteY6" fmla="*/ 441325 h 6858000"/>
              <a:gd name="connsiteX7" fmla="*/ 155575 w 9807836"/>
              <a:gd name="connsiteY7" fmla="*/ 525462 h 6858000"/>
              <a:gd name="connsiteX8" fmla="*/ 192087 w 9807836"/>
              <a:gd name="connsiteY8" fmla="*/ 604837 h 6858000"/>
              <a:gd name="connsiteX9" fmla="*/ 234950 w 9807836"/>
              <a:gd name="connsiteY9" fmla="*/ 677862 h 6858000"/>
              <a:gd name="connsiteX10" fmla="*/ 282575 w 9807836"/>
              <a:gd name="connsiteY10" fmla="*/ 739775 h 6858000"/>
              <a:gd name="connsiteX11" fmla="*/ 334962 w 9807836"/>
              <a:gd name="connsiteY11" fmla="*/ 798512 h 6858000"/>
              <a:gd name="connsiteX12" fmla="*/ 395287 w 9807836"/>
              <a:gd name="connsiteY12" fmla="*/ 852487 h 6858000"/>
              <a:gd name="connsiteX13" fmla="*/ 458787 w 9807836"/>
              <a:gd name="connsiteY13" fmla="*/ 906462 h 6858000"/>
              <a:gd name="connsiteX14" fmla="*/ 525462 w 9807836"/>
              <a:gd name="connsiteY14" fmla="*/ 957262 h 6858000"/>
              <a:gd name="connsiteX15" fmla="*/ 592137 w 9807836"/>
              <a:gd name="connsiteY15" fmla="*/ 1008062 h 6858000"/>
              <a:gd name="connsiteX16" fmla="*/ 660400 w 9807836"/>
              <a:gd name="connsiteY16" fmla="*/ 1060450 h 6858000"/>
              <a:gd name="connsiteX17" fmla="*/ 725487 w 9807836"/>
              <a:gd name="connsiteY17" fmla="*/ 1111250 h 6858000"/>
              <a:gd name="connsiteX18" fmla="*/ 787400 w 9807836"/>
              <a:gd name="connsiteY18" fmla="*/ 1165225 h 6858000"/>
              <a:gd name="connsiteX19" fmla="*/ 844550 w 9807836"/>
              <a:gd name="connsiteY19" fmla="*/ 1223962 h 6858000"/>
              <a:gd name="connsiteX20" fmla="*/ 896937 w 9807836"/>
              <a:gd name="connsiteY20" fmla="*/ 1282700 h 6858000"/>
              <a:gd name="connsiteX21" fmla="*/ 939800 w 9807836"/>
              <a:gd name="connsiteY21" fmla="*/ 1346200 h 6858000"/>
              <a:gd name="connsiteX22" fmla="*/ 976312 w 9807836"/>
              <a:gd name="connsiteY22" fmla="*/ 1417637 h 6858000"/>
              <a:gd name="connsiteX23" fmla="*/ 998537 w 9807836"/>
              <a:gd name="connsiteY23" fmla="*/ 1487487 h 6858000"/>
              <a:gd name="connsiteX24" fmla="*/ 1012825 w 9807836"/>
              <a:gd name="connsiteY24" fmla="*/ 1565275 h 6858000"/>
              <a:gd name="connsiteX25" fmla="*/ 1019175 w 9807836"/>
              <a:gd name="connsiteY25" fmla="*/ 1641475 h 6858000"/>
              <a:gd name="connsiteX26" fmla="*/ 1017587 w 9807836"/>
              <a:gd name="connsiteY26" fmla="*/ 1722437 h 6858000"/>
              <a:gd name="connsiteX27" fmla="*/ 1011237 w 9807836"/>
              <a:gd name="connsiteY27" fmla="*/ 1803400 h 6858000"/>
              <a:gd name="connsiteX28" fmla="*/ 1003300 w 9807836"/>
              <a:gd name="connsiteY28" fmla="*/ 1887537 h 6858000"/>
              <a:gd name="connsiteX29" fmla="*/ 992187 w 9807836"/>
              <a:gd name="connsiteY29" fmla="*/ 1971675 h 6858000"/>
              <a:gd name="connsiteX30" fmla="*/ 979487 w 9807836"/>
              <a:gd name="connsiteY30" fmla="*/ 2055812 h 6858000"/>
              <a:gd name="connsiteX31" fmla="*/ 969962 w 9807836"/>
              <a:gd name="connsiteY31" fmla="*/ 2139950 h 6858000"/>
              <a:gd name="connsiteX32" fmla="*/ 963612 w 9807836"/>
              <a:gd name="connsiteY32" fmla="*/ 2224087 h 6858000"/>
              <a:gd name="connsiteX33" fmla="*/ 958850 w 9807836"/>
              <a:gd name="connsiteY33" fmla="*/ 2305050 h 6858000"/>
              <a:gd name="connsiteX34" fmla="*/ 963612 w 9807836"/>
              <a:gd name="connsiteY34" fmla="*/ 2384425 h 6858000"/>
              <a:gd name="connsiteX35" fmla="*/ 973137 w 9807836"/>
              <a:gd name="connsiteY35" fmla="*/ 2462212 h 6858000"/>
              <a:gd name="connsiteX36" fmla="*/ 993775 w 9807836"/>
              <a:gd name="connsiteY36" fmla="*/ 2543175 h 6858000"/>
              <a:gd name="connsiteX37" fmla="*/ 1025525 w 9807836"/>
              <a:gd name="connsiteY37" fmla="*/ 2622550 h 6858000"/>
              <a:gd name="connsiteX38" fmla="*/ 1063625 w 9807836"/>
              <a:gd name="connsiteY38" fmla="*/ 2701925 h 6858000"/>
              <a:gd name="connsiteX39" fmla="*/ 1106487 w 9807836"/>
              <a:gd name="connsiteY39" fmla="*/ 2781300 h 6858000"/>
              <a:gd name="connsiteX40" fmla="*/ 1150937 w 9807836"/>
              <a:gd name="connsiteY40" fmla="*/ 2859087 h 6858000"/>
              <a:gd name="connsiteX41" fmla="*/ 1198562 w 9807836"/>
              <a:gd name="connsiteY41" fmla="*/ 2938462 h 6858000"/>
              <a:gd name="connsiteX42" fmla="*/ 1241425 w 9807836"/>
              <a:gd name="connsiteY42" fmla="*/ 3017837 h 6858000"/>
              <a:gd name="connsiteX43" fmla="*/ 1284288 w 9807836"/>
              <a:gd name="connsiteY43" fmla="*/ 3098800 h 6858000"/>
              <a:gd name="connsiteX44" fmla="*/ 1320800 w 9807836"/>
              <a:gd name="connsiteY44" fmla="*/ 3179762 h 6858000"/>
              <a:gd name="connsiteX45" fmla="*/ 1349375 w 9807836"/>
              <a:gd name="connsiteY45" fmla="*/ 3260725 h 6858000"/>
              <a:gd name="connsiteX46" fmla="*/ 1365250 w 9807836"/>
              <a:gd name="connsiteY46" fmla="*/ 3343275 h 6858000"/>
              <a:gd name="connsiteX47" fmla="*/ 1374775 w 9807836"/>
              <a:gd name="connsiteY47" fmla="*/ 3429000 h 6858000"/>
              <a:gd name="connsiteX48" fmla="*/ 1365250 w 9807836"/>
              <a:gd name="connsiteY48" fmla="*/ 3514725 h 6858000"/>
              <a:gd name="connsiteX49" fmla="*/ 1349375 w 9807836"/>
              <a:gd name="connsiteY49" fmla="*/ 3597275 h 6858000"/>
              <a:gd name="connsiteX50" fmla="*/ 1320800 w 9807836"/>
              <a:gd name="connsiteY50" fmla="*/ 3678237 h 6858000"/>
              <a:gd name="connsiteX51" fmla="*/ 1284288 w 9807836"/>
              <a:gd name="connsiteY51" fmla="*/ 3759200 h 6858000"/>
              <a:gd name="connsiteX52" fmla="*/ 1241425 w 9807836"/>
              <a:gd name="connsiteY52" fmla="*/ 3840162 h 6858000"/>
              <a:gd name="connsiteX53" fmla="*/ 1198562 w 9807836"/>
              <a:gd name="connsiteY53" fmla="*/ 3919537 h 6858000"/>
              <a:gd name="connsiteX54" fmla="*/ 1150937 w 9807836"/>
              <a:gd name="connsiteY54" fmla="*/ 3998912 h 6858000"/>
              <a:gd name="connsiteX55" fmla="*/ 1106487 w 9807836"/>
              <a:gd name="connsiteY55" fmla="*/ 4076700 h 6858000"/>
              <a:gd name="connsiteX56" fmla="*/ 1063625 w 9807836"/>
              <a:gd name="connsiteY56" fmla="*/ 4156075 h 6858000"/>
              <a:gd name="connsiteX57" fmla="*/ 1025525 w 9807836"/>
              <a:gd name="connsiteY57" fmla="*/ 4235450 h 6858000"/>
              <a:gd name="connsiteX58" fmla="*/ 993775 w 9807836"/>
              <a:gd name="connsiteY58" fmla="*/ 4314825 h 6858000"/>
              <a:gd name="connsiteX59" fmla="*/ 973137 w 9807836"/>
              <a:gd name="connsiteY59" fmla="*/ 4395787 h 6858000"/>
              <a:gd name="connsiteX60" fmla="*/ 963612 w 9807836"/>
              <a:gd name="connsiteY60" fmla="*/ 4473575 h 6858000"/>
              <a:gd name="connsiteX61" fmla="*/ 958850 w 9807836"/>
              <a:gd name="connsiteY61" fmla="*/ 4552950 h 6858000"/>
              <a:gd name="connsiteX62" fmla="*/ 963612 w 9807836"/>
              <a:gd name="connsiteY62" fmla="*/ 4633912 h 6858000"/>
              <a:gd name="connsiteX63" fmla="*/ 969962 w 9807836"/>
              <a:gd name="connsiteY63" fmla="*/ 4718050 h 6858000"/>
              <a:gd name="connsiteX64" fmla="*/ 979487 w 9807836"/>
              <a:gd name="connsiteY64" fmla="*/ 4802187 h 6858000"/>
              <a:gd name="connsiteX65" fmla="*/ 992187 w 9807836"/>
              <a:gd name="connsiteY65" fmla="*/ 4886325 h 6858000"/>
              <a:gd name="connsiteX66" fmla="*/ 1003300 w 9807836"/>
              <a:gd name="connsiteY66" fmla="*/ 4970462 h 6858000"/>
              <a:gd name="connsiteX67" fmla="*/ 1011237 w 9807836"/>
              <a:gd name="connsiteY67" fmla="*/ 5054600 h 6858000"/>
              <a:gd name="connsiteX68" fmla="*/ 1017587 w 9807836"/>
              <a:gd name="connsiteY68" fmla="*/ 5135562 h 6858000"/>
              <a:gd name="connsiteX69" fmla="*/ 1019175 w 9807836"/>
              <a:gd name="connsiteY69" fmla="*/ 5216525 h 6858000"/>
              <a:gd name="connsiteX70" fmla="*/ 1012825 w 9807836"/>
              <a:gd name="connsiteY70" fmla="*/ 5292725 h 6858000"/>
              <a:gd name="connsiteX71" fmla="*/ 998537 w 9807836"/>
              <a:gd name="connsiteY71" fmla="*/ 5370512 h 6858000"/>
              <a:gd name="connsiteX72" fmla="*/ 976312 w 9807836"/>
              <a:gd name="connsiteY72" fmla="*/ 5440362 h 6858000"/>
              <a:gd name="connsiteX73" fmla="*/ 939800 w 9807836"/>
              <a:gd name="connsiteY73" fmla="*/ 5511800 h 6858000"/>
              <a:gd name="connsiteX74" fmla="*/ 896937 w 9807836"/>
              <a:gd name="connsiteY74" fmla="*/ 5575300 h 6858000"/>
              <a:gd name="connsiteX75" fmla="*/ 844550 w 9807836"/>
              <a:gd name="connsiteY75" fmla="*/ 5634037 h 6858000"/>
              <a:gd name="connsiteX76" fmla="*/ 787400 w 9807836"/>
              <a:gd name="connsiteY76" fmla="*/ 5692775 h 6858000"/>
              <a:gd name="connsiteX77" fmla="*/ 725487 w 9807836"/>
              <a:gd name="connsiteY77" fmla="*/ 5746750 h 6858000"/>
              <a:gd name="connsiteX78" fmla="*/ 660400 w 9807836"/>
              <a:gd name="connsiteY78" fmla="*/ 5797550 h 6858000"/>
              <a:gd name="connsiteX79" fmla="*/ 592137 w 9807836"/>
              <a:gd name="connsiteY79" fmla="*/ 5849937 h 6858000"/>
              <a:gd name="connsiteX80" fmla="*/ 525462 w 9807836"/>
              <a:gd name="connsiteY80" fmla="*/ 5900737 h 6858000"/>
              <a:gd name="connsiteX81" fmla="*/ 458787 w 9807836"/>
              <a:gd name="connsiteY81" fmla="*/ 5951537 h 6858000"/>
              <a:gd name="connsiteX82" fmla="*/ 395287 w 9807836"/>
              <a:gd name="connsiteY82" fmla="*/ 6005512 h 6858000"/>
              <a:gd name="connsiteX83" fmla="*/ 334962 w 9807836"/>
              <a:gd name="connsiteY83" fmla="*/ 6059487 h 6858000"/>
              <a:gd name="connsiteX84" fmla="*/ 282575 w 9807836"/>
              <a:gd name="connsiteY84" fmla="*/ 6118225 h 6858000"/>
              <a:gd name="connsiteX85" fmla="*/ 234950 w 9807836"/>
              <a:gd name="connsiteY85" fmla="*/ 6180137 h 6858000"/>
              <a:gd name="connsiteX86" fmla="*/ 192087 w 9807836"/>
              <a:gd name="connsiteY86" fmla="*/ 6253162 h 6858000"/>
              <a:gd name="connsiteX87" fmla="*/ 155575 w 9807836"/>
              <a:gd name="connsiteY87" fmla="*/ 6332537 h 6858000"/>
              <a:gd name="connsiteX88" fmla="*/ 127000 w 9807836"/>
              <a:gd name="connsiteY88" fmla="*/ 6416675 h 6858000"/>
              <a:gd name="connsiteX89" fmla="*/ 100012 w 9807836"/>
              <a:gd name="connsiteY89" fmla="*/ 6503987 h 6858000"/>
              <a:gd name="connsiteX90" fmla="*/ 77787 w 9807836"/>
              <a:gd name="connsiteY90" fmla="*/ 6594475 h 6858000"/>
              <a:gd name="connsiteX91" fmla="*/ 52387 w 9807836"/>
              <a:gd name="connsiteY91" fmla="*/ 6683375 h 6858000"/>
              <a:gd name="connsiteX92" fmla="*/ 26987 w 9807836"/>
              <a:gd name="connsiteY92" fmla="*/ 6770687 h 6858000"/>
              <a:gd name="connsiteX93" fmla="*/ 0 w 9807836"/>
              <a:gd name="connsiteY93" fmla="*/ 6858000 h 6858000"/>
              <a:gd name="connsiteX94" fmla="*/ 9807836 w 9807836"/>
              <a:gd name="connsiteY94" fmla="*/ 6858000 h 6858000"/>
              <a:gd name="connsiteX95" fmla="*/ 9807836 w 9807836"/>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807836" h="6858000">
                <a:moveTo>
                  <a:pt x="9807836" y="0"/>
                </a:moveTo>
                <a:lnTo>
                  <a:pt x="0" y="0"/>
                </a:lnTo>
                <a:lnTo>
                  <a:pt x="26987" y="87312"/>
                </a:lnTo>
                <a:lnTo>
                  <a:pt x="52387" y="174625"/>
                </a:lnTo>
                <a:lnTo>
                  <a:pt x="77787" y="263525"/>
                </a:lnTo>
                <a:lnTo>
                  <a:pt x="100012" y="354012"/>
                </a:lnTo>
                <a:lnTo>
                  <a:pt x="127000" y="441325"/>
                </a:lnTo>
                <a:lnTo>
                  <a:pt x="155575" y="525462"/>
                </a:lnTo>
                <a:lnTo>
                  <a:pt x="192087" y="604837"/>
                </a:lnTo>
                <a:lnTo>
                  <a:pt x="234950" y="677862"/>
                </a:lnTo>
                <a:lnTo>
                  <a:pt x="282575" y="739775"/>
                </a:lnTo>
                <a:lnTo>
                  <a:pt x="334962" y="798512"/>
                </a:lnTo>
                <a:lnTo>
                  <a:pt x="395287" y="852487"/>
                </a:lnTo>
                <a:lnTo>
                  <a:pt x="458787" y="906462"/>
                </a:lnTo>
                <a:lnTo>
                  <a:pt x="525462" y="957262"/>
                </a:lnTo>
                <a:lnTo>
                  <a:pt x="592137" y="1008062"/>
                </a:lnTo>
                <a:lnTo>
                  <a:pt x="660400" y="1060450"/>
                </a:lnTo>
                <a:lnTo>
                  <a:pt x="725487" y="1111250"/>
                </a:lnTo>
                <a:lnTo>
                  <a:pt x="787400" y="1165225"/>
                </a:lnTo>
                <a:lnTo>
                  <a:pt x="844550" y="1223962"/>
                </a:lnTo>
                <a:lnTo>
                  <a:pt x="896937" y="1282700"/>
                </a:lnTo>
                <a:lnTo>
                  <a:pt x="939800" y="1346200"/>
                </a:lnTo>
                <a:lnTo>
                  <a:pt x="976312" y="1417637"/>
                </a:lnTo>
                <a:lnTo>
                  <a:pt x="998537" y="1487487"/>
                </a:lnTo>
                <a:lnTo>
                  <a:pt x="1012825" y="1565275"/>
                </a:lnTo>
                <a:lnTo>
                  <a:pt x="1019175" y="1641475"/>
                </a:lnTo>
                <a:lnTo>
                  <a:pt x="1017587" y="1722437"/>
                </a:lnTo>
                <a:lnTo>
                  <a:pt x="1011237" y="1803400"/>
                </a:lnTo>
                <a:lnTo>
                  <a:pt x="1003300" y="1887537"/>
                </a:lnTo>
                <a:lnTo>
                  <a:pt x="992187" y="1971675"/>
                </a:lnTo>
                <a:lnTo>
                  <a:pt x="979487" y="2055812"/>
                </a:lnTo>
                <a:lnTo>
                  <a:pt x="969962" y="2139950"/>
                </a:lnTo>
                <a:lnTo>
                  <a:pt x="963612" y="2224087"/>
                </a:lnTo>
                <a:lnTo>
                  <a:pt x="958850" y="2305050"/>
                </a:lnTo>
                <a:lnTo>
                  <a:pt x="963612" y="2384425"/>
                </a:lnTo>
                <a:lnTo>
                  <a:pt x="973137" y="2462212"/>
                </a:lnTo>
                <a:lnTo>
                  <a:pt x="993775" y="2543175"/>
                </a:lnTo>
                <a:lnTo>
                  <a:pt x="1025525" y="2622550"/>
                </a:lnTo>
                <a:lnTo>
                  <a:pt x="1063625" y="2701925"/>
                </a:lnTo>
                <a:lnTo>
                  <a:pt x="1106487" y="2781300"/>
                </a:lnTo>
                <a:lnTo>
                  <a:pt x="1150937" y="2859087"/>
                </a:lnTo>
                <a:lnTo>
                  <a:pt x="1198562" y="2938462"/>
                </a:lnTo>
                <a:lnTo>
                  <a:pt x="1241425" y="3017837"/>
                </a:lnTo>
                <a:lnTo>
                  <a:pt x="1284288" y="3098800"/>
                </a:lnTo>
                <a:lnTo>
                  <a:pt x="1320800" y="3179762"/>
                </a:lnTo>
                <a:lnTo>
                  <a:pt x="1349375" y="3260725"/>
                </a:lnTo>
                <a:lnTo>
                  <a:pt x="1365250" y="3343275"/>
                </a:lnTo>
                <a:lnTo>
                  <a:pt x="1374775" y="3429000"/>
                </a:lnTo>
                <a:lnTo>
                  <a:pt x="1365250" y="3514725"/>
                </a:lnTo>
                <a:lnTo>
                  <a:pt x="1349375" y="3597275"/>
                </a:lnTo>
                <a:lnTo>
                  <a:pt x="1320800" y="3678237"/>
                </a:lnTo>
                <a:lnTo>
                  <a:pt x="1284288" y="3759200"/>
                </a:lnTo>
                <a:lnTo>
                  <a:pt x="1241425" y="3840162"/>
                </a:lnTo>
                <a:lnTo>
                  <a:pt x="1198562" y="3919537"/>
                </a:lnTo>
                <a:lnTo>
                  <a:pt x="1150937" y="3998912"/>
                </a:lnTo>
                <a:lnTo>
                  <a:pt x="1106487" y="4076700"/>
                </a:lnTo>
                <a:lnTo>
                  <a:pt x="1063625" y="4156075"/>
                </a:lnTo>
                <a:lnTo>
                  <a:pt x="1025525" y="4235450"/>
                </a:lnTo>
                <a:lnTo>
                  <a:pt x="993775" y="4314825"/>
                </a:lnTo>
                <a:lnTo>
                  <a:pt x="973137" y="4395787"/>
                </a:lnTo>
                <a:lnTo>
                  <a:pt x="963612" y="4473575"/>
                </a:lnTo>
                <a:lnTo>
                  <a:pt x="958850" y="4552950"/>
                </a:lnTo>
                <a:lnTo>
                  <a:pt x="963612" y="4633912"/>
                </a:lnTo>
                <a:lnTo>
                  <a:pt x="969962" y="4718050"/>
                </a:lnTo>
                <a:lnTo>
                  <a:pt x="979487" y="4802187"/>
                </a:lnTo>
                <a:lnTo>
                  <a:pt x="992187" y="4886325"/>
                </a:lnTo>
                <a:lnTo>
                  <a:pt x="1003300" y="4970462"/>
                </a:lnTo>
                <a:lnTo>
                  <a:pt x="1011237" y="5054600"/>
                </a:lnTo>
                <a:lnTo>
                  <a:pt x="1017587" y="5135562"/>
                </a:lnTo>
                <a:lnTo>
                  <a:pt x="1019175" y="5216525"/>
                </a:lnTo>
                <a:lnTo>
                  <a:pt x="1012825" y="5292725"/>
                </a:lnTo>
                <a:lnTo>
                  <a:pt x="998537" y="5370512"/>
                </a:lnTo>
                <a:lnTo>
                  <a:pt x="976312" y="5440362"/>
                </a:lnTo>
                <a:lnTo>
                  <a:pt x="939800" y="5511800"/>
                </a:lnTo>
                <a:lnTo>
                  <a:pt x="896937" y="5575300"/>
                </a:lnTo>
                <a:lnTo>
                  <a:pt x="844550" y="5634037"/>
                </a:lnTo>
                <a:lnTo>
                  <a:pt x="787400" y="5692775"/>
                </a:lnTo>
                <a:lnTo>
                  <a:pt x="725487" y="5746750"/>
                </a:lnTo>
                <a:lnTo>
                  <a:pt x="660400" y="5797550"/>
                </a:lnTo>
                <a:lnTo>
                  <a:pt x="592137" y="5849937"/>
                </a:lnTo>
                <a:lnTo>
                  <a:pt x="525462" y="5900737"/>
                </a:lnTo>
                <a:lnTo>
                  <a:pt x="458787" y="5951537"/>
                </a:lnTo>
                <a:lnTo>
                  <a:pt x="395287" y="6005512"/>
                </a:lnTo>
                <a:lnTo>
                  <a:pt x="334962" y="6059487"/>
                </a:lnTo>
                <a:lnTo>
                  <a:pt x="282575" y="6118225"/>
                </a:lnTo>
                <a:lnTo>
                  <a:pt x="234950" y="6180137"/>
                </a:lnTo>
                <a:lnTo>
                  <a:pt x="192087" y="6253162"/>
                </a:lnTo>
                <a:lnTo>
                  <a:pt x="155575" y="6332537"/>
                </a:lnTo>
                <a:lnTo>
                  <a:pt x="127000" y="6416675"/>
                </a:lnTo>
                <a:lnTo>
                  <a:pt x="100012" y="6503987"/>
                </a:lnTo>
                <a:lnTo>
                  <a:pt x="77787" y="6594475"/>
                </a:lnTo>
                <a:lnTo>
                  <a:pt x="52387" y="6683375"/>
                </a:lnTo>
                <a:lnTo>
                  <a:pt x="26987" y="6770687"/>
                </a:lnTo>
                <a:lnTo>
                  <a:pt x="0" y="6858000"/>
                </a:lnTo>
                <a:lnTo>
                  <a:pt x="9807836" y="6858000"/>
                </a:lnTo>
                <a:lnTo>
                  <a:pt x="9807836" y="0"/>
                </a:lnTo>
                <a:close/>
              </a:path>
            </a:pathLst>
          </a:custGeom>
          <a:solidFill>
            <a:schemeClr val="accent1"/>
          </a:solidFill>
          <a:ln w="0">
            <a:noFill/>
            <a:prstDash val="solid"/>
            <a:round/>
            <a:headEnd/>
            <a:tailEnd/>
          </a:ln>
        </p:spPr>
      </p:sp>
      <p:sp>
        <p:nvSpPr>
          <p:cNvPr id="14" name="Rectangle 13">
            <a:extLst>
              <a:ext uri="{FF2B5EF4-FFF2-40B4-BE49-F238E27FC236}">
                <a16:creationId xmlns:a16="http://schemas.microsoft.com/office/drawing/2014/main" id="{517C1286-B472-4907-9B47-E8C9FE2903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16">
            <a:extLst>
              <a:ext uri="{FF2B5EF4-FFF2-40B4-BE49-F238E27FC236}">
                <a16:creationId xmlns:a16="http://schemas.microsoft.com/office/drawing/2014/main" id="{28B35564-38A4-457A-BD01-15D6F16594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33061"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bg2"/>
          </a:solidFill>
          <a:ln w="0">
            <a:noFill/>
            <a:prstDash val="solid"/>
            <a:round/>
            <a:headEnd/>
            <a:tailEnd/>
          </a:ln>
        </p:spPr>
      </p:sp>
      <p:pic>
        <p:nvPicPr>
          <p:cNvPr id="11" name="Picture 10" descr="A close up of a logo&#10;&#10;Description automatically generated">
            <a:extLst>
              <a:ext uri="{FF2B5EF4-FFF2-40B4-BE49-F238E27FC236}">
                <a16:creationId xmlns:a16="http://schemas.microsoft.com/office/drawing/2014/main" id="{4B2F4B8C-A041-4122-B95F-7EF856E0AACE}"/>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757864" y="5566751"/>
            <a:ext cx="335502" cy="335502"/>
          </a:xfrm>
          <a:prstGeom prst="rect">
            <a:avLst/>
          </a:prstGeom>
        </p:spPr>
      </p:pic>
      <p:sp>
        <p:nvSpPr>
          <p:cNvPr id="15" name="TextBox 14">
            <a:extLst>
              <a:ext uri="{FF2B5EF4-FFF2-40B4-BE49-F238E27FC236}">
                <a16:creationId xmlns:a16="http://schemas.microsoft.com/office/drawing/2014/main" id="{5316FE22-74A5-4796-A51D-719A4FBD0B57}"/>
              </a:ext>
            </a:extLst>
          </p:cNvPr>
          <p:cNvSpPr txBox="1"/>
          <p:nvPr/>
        </p:nvSpPr>
        <p:spPr>
          <a:xfrm>
            <a:off x="1021025" y="5532921"/>
            <a:ext cx="6038850" cy="369332"/>
          </a:xfrm>
          <a:prstGeom prst="rect">
            <a:avLst/>
          </a:prstGeom>
          <a:noFill/>
        </p:spPr>
        <p:txBody>
          <a:bodyPr wrap="square" rtlCol="0">
            <a:spAutoFit/>
          </a:bodyPr>
          <a:lstStyle/>
          <a:p>
            <a:r>
              <a:rPr lang="en-GB" b="1" dirty="0"/>
              <a:t>www.artylingua.com</a:t>
            </a:r>
          </a:p>
        </p:txBody>
      </p:sp>
      <p:sp>
        <p:nvSpPr>
          <p:cNvPr id="17" name="TextBox 16">
            <a:extLst>
              <a:ext uri="{FF2B5EF4-FFF2-40B4-BE49-F238E27FC236}">
                <a16:creationId xmlns:a16="http://schemas.microsoft.com/office/drawing/2014/main" id="{5CAE1D51-54D0-42AE-B2F5-848A6F101C7B}"/>
              </a:ext>
            </a:extLst>
          </p:cNvPr>
          <p:cNvSpPr txBox="1"/>
          <p:nvPr/>
        </p:nvSpPr>
        <p:spPr>
          <a:xfrm>
            <a:off x="715300" y="5902253"/>
            <a:ext cx="4933950" cy="954107"/>
          </a:xfrm>
          <a:prstGeom prst="rect">
            <a:avLst/>
          </a:prstGeom>
          <a:noFill/>
        </p:spPr>
        <p:txBody>
          <a:bodyPr wrap="square" rtlCol="0">
            <a:spAutoFit/>
          </a:bodyPr>
          <a:lstStyle/>
          <a:p>
            <a:r>
              <a:rPr lang="en-GB" sz="1400" dirty="0"/>
              <a:t>Artwork from:</a:t>
            </a:r>
          </a:p>
          <a:p>
            <a:r>
              <a:rPr lang="en-GB" sz="1400" dirty="0"/>
              <a:t>thorupart.com</a:t>
            </a:r>
          </a:p>
          <a:p>
            <a:r>
              <a:rPr lang="en-GB" sz="1400" dirty="0"/>
              <a:t>Insideafricanart.com</a:t>
            </a:r>
          </a:p>
          <a:p>
            <a:r>
              <a:rPr lang="en-GB" sz="1400" dirty="0"/>
              <a:t>Tingatingaart.ch</a:t>
            </a:r>
          </a:p>
        </p:txBody>
      </p:sp>
      <p:pic>
        <p:nvPicPr>
          <p:cNvPr id="21" name="Picture 20" descr="A close up of a logo&#10;&#10;Description automatically generated">
            <a:extLst>
              <a:ext uri="{FF2B5EF4-FFF2-40B4-BE49-F238E27FC236}">
                <a16:creationId xmlns:a16="http://schemas.microsoft.com/office/drawing/2014/main" id="{49EFACDD-AF68-4044-8F8C-28E061387B77}"/>
              </a:ext>
            </a:extLst>
          </p:cNvPr>
          <p:cNvPicPr>
            <a:picLocks noChangeAspect="1"/>
          </p:cNvPicPr>
          <p:nvPr/>
        </p:nvPicPr>
        <p:blipFill>
          <a:blip r:embed="rId5"/>
          <a:stretch>
            <a:fillRect/>
          </a:stretch>
        </p:blipFill>
        <p:spPr>
          <a:xfrm>
            <a:off x="2581777" y="5609790"/>
            <a:ext cx="2590800" cy="1295400"/>
          </a:xfrm>
          <a:prstGeom prst="rect">
            <a:avLst/>
          </a:prstGeom>
        </p:spPr>
      </p:pic>
      <p:sp>
        <p:nvSpPr>
          <p:cNvPr id="2" name="TextBox 1">
            <a:extLst>
              <a:ext uri="{FF2B5EF4-FFF2-40B4-BE49-F238E27FC236}">
                <a16:creationId xmlns:a16="http://schemas.microsoft.com/office/drawing/2014/main" id="{28D6593C-8D16-4FE2-ADB4-E7E56F867043}"/>
              </a:ext>
            </a:extLst>
          </p:cNvPr>
          <p:cNvSpPr txBox="1"/>
          <p:nvPr/>
        </p:nvSpPr>
        <p:spPr>
          <a:xfrm>
            <a:off x="514606" y="2363373"/>
            <a:ext cx="7687313" cy="1631216"/>
          </a:xfrm>
          <a:prstGeom prst="rect">
            <a:avLst/>
          </a:prstGeom>
          <a:noFill/>
        </p:spPr>
        <p:txBody>
          <a:bodyPr wrap="square" rtlCol="0">
            <a:spAutoFit/>
          </a:bodyPr>
          <a:lstStyle/>
          <a:p>
            <a:r>
              <a:rPr lang="en-GB" sz="10000" dirty="0">
                <a:latin typeface="+mj-lt"/>
              </a:rPr>
              <a:t>Art from Africa</a:t>
            </a:r>
          </a:p>
        </p:txBody>
      </p:sp>
    </p:spTree>
    <p:extLst>
      <p:ext uri="{BB962C8B-B14F-4D97-AF65-F5344CB8AC3E}">
        <p14:creationId xmlns:p14="http://schemas.microsoft.com/office/powerpoint/2010/main" val="367570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1" name="Content Placeholder 15">
            <a:extLst>
              <a:ext uri="{FF2B5EF4-FFF2-40B4-BE49-F238E27FC236}">
                <a16:creationId xmlns:a16="http://schemas.microsoft.com/office/drawing/2014/main" id="{351A28D4-7F8C-4DB1-918C-C11D1EF596F1}"/>
              </a:ext>
            </a:extLst>
          </p:cNvPr>
          <p:cNvSpPr>
            <a:spLocks noGrp="1"/>
          </p:cNvSpPr>
          <p:nvPr>
            <p:ph idx="1"/>
          </p:nvPr>
        </p:nvSpPr>
        <p:spPr>
          <a:xfrm>
            <a:off x="917063" y="378407"/>
            <a:ext cx="10554501" cy="3940844"/>
          </a:xfrm>
        </p:spPr>
        <p:txBody>
          <a:bodyPr>
            <a:normAutofit/>
          </a:bodyPr>
          <a:lstStyle/>
          <a:p>
            <a:pPr marL="0" indent="0">
              <a:buNone/>
            </a:pPr>
            <a:r>
              <a:rPr lang="en-US" sz="2800" dirty="0">
                <a:solidFill>
                  <a:schemeClr val="tx1"/>
                </a:solidFill>
                <a:latin typeface="Aharoni" panose="02010803020104030203" pitchFamily="2" charset="-79"/>
                <a:cs typeface="Aharoni" panose="02010803020104030203" pitchFamily="2" charset="-79"/>
              </a:rPr>
              <a:t>Tingatinga art was first created in Tanzania, East Africa in the </a:t>
            </a:r>
            <a:r>
              <a:rPr lang="en-US" sz="2800" b="1" dirty="0">
                <a:solidFill>
                  <a:schemeClr val="tx1"/>
                </a:solidFill>
                <a:cs typeface="Aharoni" panose="02010803020104030203" pitchFamily="2" charset="-79"/>
              </a:rPr>
              <a:t>1960</a:t>
            </a:r>
            <a:r>
              <a:rPr lang="en-US" sz="2800" dirty="0">
                <a:solidFill>
                  <a:schemeClr val="tx1"/>
                </a:solidFill>
                <a:latin typeface="Aharoni" panose="02010803020104030203" pitchFamily="2" charset="-79"/>
                <a:cs typeface="Aharoni" panose="02010803020104030203" pitchFamily="2" charset="-79"/>
              </a:rPr>
              <a:t>’s. It all began with a man called Edward </a:t>
            </a:r>
            <a:r>
              <a:rPr lang="en-US" sz="2800" dirty="0" err="1">
                <a:solidFill>
                  <a:schemeClr val="tx1"/>
                </a:solidFill>
                <a:latin typeface="Aharoni" panose="02010803020104030203" pitchFamily="2" charset="-79"/>
                <a:cs typeface="Aharoni" panose="02010803020104030203" pitchFamily="2" charset="-79"/>
              </a:rPr>
              <a:t>Saidi</a:t>
            </a:r>
            <a:r>
              <a:rPr lang="en-US" sz="2800" dirty="0">
                <a:solidFill>
                  <a:schemeClr val="tx1"/>
                </a:solidFill>
                <a:latin typeface="Aharoni" panose="02010803020104030203" pitchFamily="2" charset="-79"/>
                <a:cs typeface="Aharoni" panose="02010803020104030203" pitchFamily="2" charset="-79"/>
              </a:rPr>
              <a:t> Tingatinga.</a:t>
            </a:r>
          </a:p>
        </p:txBody>
      </p:sp>
      <p:pic>
        <p:nvPicPr>
          <p:cNvPr id="8" name="Content Placeholder 4">
            <a:extLst>
              <a:ext uri="{FF2B5EF4-FFF2-40B4-BE49-F238E27FC236}">
                <a16:creationId xmlns:a16="http://schemas.microsoft.com/office/drawing/2014/main" id="{98265739-4DCB-47D4-B195-B716A4A1EFCA}"/>
              </a:ext>
            </a:extLst>
          </p:cNvPr>
          <p:cNvPicPr>
            <a:picLocks noChangeAspect="1"/>
          </p:cNvPicPr>
          <p:nvPr/>
        </p:nvPicPr>
        <p:blipFill rotWithShape="1">
          <a:blip r:embed="rId2"/>
          <a:srcRect l="778" r="11337"/>
          <a:stretch/>
        </p:blipFill>
        <p:spPr>
          <a:xfrm>
            <a:off x="5358253" y="1841549"/>
            <a:ext cx="4810983" cy="4638043"/>
          </a:xfrm>
          <a:prstGeom prst="rect">
            <a:avLst/>
          </a:prstGeom>
        </p:spPr>
      </p:pic>
      <p:pic>
        <p:nvPicPr>
          <p:cNvPr id="17" name="Picture 16" descr="A person sitting in a tree&#10;&#10;Description automatically generated">
            <a:extLst>
              <a:ext uri="{FF2B5EF4-FFF2-40B4-BE49-F238E27FC236}">
                <a16:creationId xmlns:a16="http://schemas.microsoft.com/office/drawing/2014/main" id="{4760C1B1-3338-4331-B037-87A7EC40C0F3}"/>
              </a:ext>
            </a:extLst>
          </p:cNvPr>
          <p:cNvPicPr>
            <a:picLocks noChangeAspect="1"/>
          </p:cNvPicPr>
          <p:nvPr/>
        </p:nvPicPr>
        <p:blipFill>
          <a:blip r:embed="rId3"/>
          <a:stretch>
            <a:fillRect/>
          </a:stretch>
        </p:blipFill>
        <p:spPr>
          <a:xfrm>
            <a:off x="1731962" y="1841548"/>
            <a:ext cx="3212811" cy="4638043"/>
          </a:xfrm>
          <a:prstGeom prst="rect">
            <a:avLst/>
          </a:prstGeom>
        </p:spPr>
      </p:pic>
    </p:spTree>
    <p:extLst>
      <p:ext uri="{BB962C8B-B14F-4D97-AF65-F5344CB8AC3E}">
        <p14:creationId xmlns:p14="http://schemas.microsoft.com/office/powerpoint/2010/main" val="991559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94D4F5-9D08-483B-880C-33354D4B4136}"/>
              </a:ext>
            </a:extLst>
          </p:cNvPr>
          <p:cNvSpPr>
            <a:spLocks noGrp="1"/>
          </p:cNvSpPr>
          <p:nvPr>
            <p:ph idx="1"/>
          </p:nvPr>
        </p:nvSpPr>
        <p:spPr>
          <a:xfrm>
            <a:off x="1232628" y="937880"/>
            <a:ext cx="4363595" cy="5291470"/>
          </a:xfrm>
        </p:spPr>
        <p:txBody>
          <a:bodyPr>
            <a:noAutofit/>
          </a:bodyPr>
          <a:lstStyle/>
          <a:p>
            <a:pPr marL="0" indent="0" algn="ctr">
              <a:buNone/>
            </a:pPr>
            <a:r>
              <a:rPr lang="en-GB" sz="2800" dirty="0">
                <a:solidFill>
                  <a:schemeClr val="tx1"/>
                </a:solidFill>
                <a:latin typeface="Aharoni" panose="02010803020104030203" pitchFamily="2" charset="-79"/>
                <a:cs typeface="Aharoni" panose="02010803020104030203" pitchFamily="2" charset="-79"/>
              </a:rPr>
              <a:t>Unemployed and desperate to earn some money, Edward Tingatinga decided to try and paint pictures to sell to tourists visiting Tanzania. </a:t>
            </a:r>
          </a:p>
          <a:p>
            <a:pPr marL="0" indent="0" algn="ctr">
              <a:buNone/>
            </a:pPr>
            <a:r>
              <a:rPr lang="en-GB" sz="2800" dirty="0">
                <a:solidFill>
                  <a:schemeClr val="tx1"/>
                </a:solidFill>
                <a:latin typeface="Aharoni" panose="02010803020104030203" pitchFamily="2" charset="-79"/>
                <a:cs typeface="Aharoni" panose="02010803020104030203" pitchFamily="2" charset="-79"/>
              </a:rPr>
              <a:t>He used bicycle paint and painted on old, square ceiling tiles.</a:t>
            </a:r>
          </a:p>
        </p:txBody>
      </p:sp>
      <p:pic>
        <p:nvPicPr>
          <p:cNvPr id="5" name="Picture 4" descr="A picture containing clothing&#10;&#10;Description automatically generated">
            <a:extLst>
              <a:ext uri="{FF2B5EF4-FFF2-40B4-BE49-F238E27FC236}">
                <a16:creationId xmlns:a16="http://schemas.microsoft.com/office/drawing/2014/main" id="{E024C2DD-F1F5-45EF-9526-86450B73C02F}"/>
              </a:ext>
            </a:extLst>
          </p:cNvPr>
          <p:cNvPicPr>
            <a:picLocks noChangeAspect="1"/>
          </p:cNvPicPr>
          <p:nvPr/>
        </p:nvPicPr>
        <p:blipFill>
          <a:blip r:embed="rId2"/>
          <a:stretch>
            <a:fillRect/>
          </a:stretch>
        </p:blipFill>
        <p:spPr>
          <a:xfrm>
            <a:off x="6096000" y="844845"/>
            <a:ext cx="5176744" cy="5008499"/>
          </a:xfrm>
          <a:prstGeom prst="rect">
            <a:avLst/>
          </a:prstGeom>
        </p:spPr>
      </p:pic>
      <p:sp>
        <p:nvSpPr>
          <p:cNvPr id="8" name="TextBox 7">
            <a:extLst>
              <a:ext uri="{FF2B5EF4-FFF2-40B4-BE49-F238E27FC236}">
                <a16:creationId xmlns:a16="http://schemas.microsoft.com/office/drawing/2014/main" id="{99C70C40-12B7-43EC-A12E-BA1095FAAD89}"/>
              </a:ext>
            </a:extLst>
          </p:cNvPr>
          <p:cNvSpPr txBox="1"/>
          <p:nvPr/>
        </p:nvSpPr>
        <p:spPr>
          <a:xfrm>
            <a:off x="6096000" y="5994105"/>
            <a:ext cx="3940728" cy="369332"/>
          </a:xfrm>
          <a:prstGeom prst="rect">
            <a:avLst/>
          </a:prstGeom>
          <a:noFill/>
        </p:spPr>
        <p:txBody>
          <a:bodyPr wrap="square" rtlCol="0">
            <a:spAutoFit/>
          </a:bodyPr>
          <a:lstStyle/>
          <a:p>
            <a:r>
              <a:rPr lang="en-GB" b="1" dirty="0"/>
              <a:t>Peacock in a Tree, E.S. Tingatinga  </a:t>
            </a:r>
            <a:endParaRPr lang="en-GB" i="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582503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FE1E82-C515-42CC-BB4D-E15C097590F9}"/>
              </a:ext>
            </a:extLst>
          </p:cNvPr>
          <p:cNvSpPr>
            <a:spLocks noGrp="1"/>
          </p:cNvSpPr>
          <p:nvPr>
            <p:ph idx="1"/>
          </p:nvPr>
        </p:nvSpPr>
        <p:spPr>
          <a:xfrm>
            <a:off x="1251678" y="277092"/>
            <a:ext cx="10178322" cy="3593591"/>
          </a:xfrm>
        </p:spPr>
        <p:txBody>
          <a:bodyPr>
            <a:normAutofit/>
          </a:bodyPr>
          <a:lstStyle/>
          <a:p>
            <a:pPr marL="0" indent="0">
              <a:buNone/>
            </a:pPr>
            <a:r>
              <a:rPr lang="en-GB" sz="2800" dirty="0">
                <a:solidFill>
                  <a:schemeClr val="tx1"/>
                </a:solidFill>
                <a:latin typeface="Aharoni" panose="02010803020104030203" pitchFamily="2" charset="-79"/>
                <a:cs typeface="Aharoni" panose="02010803020104030203" pitchFamily="2" charset="-79"/>
              </a:rPr>
              <a:t>Edward Tingatinga painted pictures of African wildlife in a simple style, similar to that found on traditional mud huts. The tourists loved his artwork and it became very popular.</a:t>
            </a:r>
          </a:p>
        </p:txBody>
      </p:sp>
      <p:pic>
        <p:nvPicPr>
          <p:cNvPr id="5" name="Picture 4">
            <a:extLst>
              <a:ext uri="{FF2B5EF4-FFF2-40B4-BE49-F238E27FC236}">
                <a16:creationId xmlns:a16="http://schemas.microsoft.com/office/drawing/2014/main" id="{6D2B8C32-45FC-4F3F-8746-B33BB7C5B9C1}"/>
              </a:ext>
            </a:extLst>
          </p:cNvPr>
          <p:cNvPicPr>
            <a:picLocks noChangeAspect="1"/>
          </p:cNvPicPr>
          <p:nvPr/>
        </p:nvPicPr>
        <p:blipFill>
          <a:blip r:embed="rId2"/>
          <a:stretch>
            <a:fillRect/>
          </a:stretch>
        </p:blipFill>
        <p:spPr>
          <a:xfrm>
            <a:off x="7050169" y="1963224"/>
            <a:ext cx="4139472" cy="4172152"/>
          </a:xfrm>
          <a:prstGeom prst="rect">
            <a:avLst/>
          </a:prstGeom>
        </p:spPr>
      </p:pic>
      <p:pic>
        <p:nvPicPr>
          <p:cNvPr id="7" name="Picture 6" descr="A group of people standing in front of a house roof&#10;&#10;Description automatically generated">
            <a:extLst>
              <a:ext uri="{FF2B5EF4-FFF2-40B4-BE49-F238E27FC236}">
                <a16:creationId xmlns:a16="http://schemas.microsoft.com/office/drawing/2014/main" id="{706D43D5-3D7C-4FF9-8F57-16A70647872F}"/>
              </a:ext>
            </a:extLst>
          </p:cNvPr>
          <p:cNvPicPr>
            <a:picLocks noChangeAspect="1"/>
          </p:cNvPicPr>
          <p:nvPr/>
        </p:nvPicPr>
        <p:blipFill>
          <a:blip r:embed="rId3"/>
          <a:stretch>
            <a:fillRect/>
          </a:stretch>
        </p:blipFill>
        <p:spPr>
          <a:xfrm>
            <a:off x="1251678" y="1963224"/>
            <a:ext cx="5562869" cy="4172152"/>
          </a:xfrm>
          <a:prstGeom prst="rect">
            <a:avLst/>
          </a:prstGeom>
        </p:spPr>
      </p:pic>
      <p:sp>
        <p:nvSpPr>
          <p:cNvPr id="8" name="TextBox 7">
            <a:extLst>
              <a:ext uri="{FF2B5EF4-FFF2-40B4-BE49-F238E27FC236}">
                <a16:creationId xmlns:a16="http://schemas.microsoft.com/office/drawing/2014/main" id="{45E834FB-1448-401A-AE75-A0A0A59599D0}"/>
              </a:ext>
            </a:extLst>
          </p:cNvPr>
          <p:cNvSpPr txBox="1"/>
          <p:nvPr/>
        </p:nvSpPr>
        <p:spPr>
          <a:xfrm>
            <a:off x="7050169" y="6211576"/>
            <a:ext cx="3940728" cy="369332"/>
          </a:xfrm>
          <a:prstGeom prst="rect">
            <a:avLst/>
          </a:prstGeom>
          <a:noFill/>
        </p:spPr>
        <p:txBody>
          <a:bodyPr wrap="square" rtlCol="0">
            <a:spAutoFit/>
          </a:bodyPr>
          <a:lstStyle/>
          <a:p>
            <a:r>
              <a:rPr lang="en-GB" b="1" i="1" dirty="0">
                <a:latin typeface="Aharoni" panose="02010803020104030203" pitchFamily="2" charset="-79"/>
                <a:cs typeface="Aharoni" panose="02010803020104030203" pitchFamily="2" charset="-79"/>
              </a:rPr>
              <a:t> E.S. Tingatinga</a:t>
            </a:r>
            <a:endParaRPr lang="en-GB" i="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362713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DBA3C2-C92B-4CEB-868F-52A62295B3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B626784-DCB7-4001-AB92-12FC74F9E449}"/>
              </a:ext>
            </a:extLst>
          </p:cNvPr>
          <p:cNvSpPr>
            <a:spLocks noGrp="1"/>
          </p:cNvSpPr>
          <p:nvPr>
            <p:ph idx="1"/>
          </p:nvPr>
        </p:nvSpPr>
        <p:spPr>
          <a:xfrm>
            <a:off x="761996" y="162809"/>
            <a:ext cx="10668004" cy="1224643"/>
          </a:xfrm>
        </p:spPr>
        <p:txBody>
          <a:bodyPr>
            <a:normAutofit/>
          </a:bodyPr>
          <a:lstStyle/>
          <a:p>
            <a:pPr marL="0" indent="0">
              <a:buNone/>
            </a:pPr>
            <a:r>
              <a:rPr lang="en-GB" sz="2800" dirty="0">
                <a:solidFill>
                  <a:schemeClr val="tx1"/>
                </a:solidFill>
                <a:latin typeface="Aharoni" panose="02010803020104030203" pitchFamily="2" charset="-79"/>
                <a:cs typeface="Aharoni" panose="02010803020104030203" pitchFamily="2" charset="-79"/>
              </a:rPr>
              <a:t>Edward Tingatinga soon spent all of his time painting and began teaching other people how to paint in his style too.</a:t>
            </a:r>
          </a:p>
        </p:txBody>
      </p:sp>
      <p:sp>
        <p:nvSpPr>
          <p:cNvPr id="10" name="Freeform: Shape 9">
            <a:extLst>
              <a:ext uri="{FF2B5EF4-FFF2-40B4-BE49-F238E27FC236}">
                <a16:creationId xmlns:a16="http://schemas.microsoft.com/office/drawing/2014/main" id="{0A5C11C9-65D2-491A-A266-6ADBD2CB44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text, grass&#10;&#10;Description automatically generated">
            <a:extLst>
              <a:ext uri="{FF2B5EF4-FFF2-40B4-BE49-F238E27FC236}">
                <a16:creationId xmlns:a16="http://schemas.microsoft.com/office/drawing/2014/main" id="{BBA8D49D-C072-4615-B744-60350E74BDD5}"/>
              </a:ext>
            </a:extLst>
          </p:cNvPr>
          <p:cNvPicPr>
            <a:picLocks noChangeAspect="1"/>
          </p:cNvPicPr>
          <p:nvPr/>
        </p:nvPicPr>
        <p:blipFill>
          <a:blip r:embed="rId2"/>
          <a:stretch>
            <a:fillRect/>
          </a:stretch>
        </p:blipFill>
        <p:spPr>
          <a:xfrm>
            <a:off x="6915909" y="1387452"/>
            <a:ext cx="4018789" cy="3997637"/>
          </a:xfrm>
          <a:prstGeom prst="rect">
            <a:avLst/>
          </a:prstGeom>
        </p:spPr>
      </p:pic>
      <p:pic>
        <p:nvPicPr>
          <p:cNvPr id="7" name="Picture 6">
            <a:extLst>
              <a:ext uri="{FF2B5EF4-FFF2-40B4-BE49-F238E27FC236}">
                <a16:creationId xmlns:a16="http://schemas.microsoft.com/office/drawing/2014/main" id="{85F7DB17-DE66-4670-A119-DFB89CCDF81D}"/>
              </a:ext>
            </a:extLst>
          </p:cNvPr>
          <p:cNvPicPr>
            <a:picLocks noChangeAspect="1"/>
          </p:cNvPicPr>
          <p:nvPr/>
        </p:nvPicPr>
        <p:blipFill>
          <a:blip r:embed="rId3"/>
          <a:stretch>
            <a:fillRect/>
          </a:stretch>
        </p:blipFill>
        <p:spPr>
          <a:xfrm>
            <a:off x="761996" y="1430181"/>
            <a:ext cx="4017760" cy="3997638"/>
          </a:xfrm>
          <a:prstGeom prst="rect">
            <a:avLst/>
          </a:prstGeom>
        </p:spPr>
      </p:pic>
      <p:sp>
        <p:nvSpPr>
          <p:cNvPr id="11" name="TextBox 10">
            <a:extLst>
              <a:ext uri="{FF2B5EF4-FFF2-40B4-BE49-F238E27FC236}">
                <a16:creationId xmlns:a16="http://schemas.microsoft.com/office/drawing/2014/main" id="{35D683F0-CF88-4441-97B8-84EAC192E05D}"/>
              </a:ext>
            </a:extLst>
          </p:cNvPr>
          <p:cNvSpPr txBox="1"/>
          <p:nvPr/>
        </p:nvSpPr>
        <p:spPr>
          <a:xfrm>
            <a:off x="6915909" y="5532612"/>
            <a:ext cx="3940728" cy="369332"/>
          </a:xfrm>
          <a:prstGeom prst="rect">
            <a:avLst/>
          </a:prstGeom>
          <a:noFill/>
        </p:spPr>
        <p:txBody>
          <a:bodyPr wrap="square" rtlCol="0">
            <a:spAutoFit/>
          </a:bodyPr>
          <a:lstStyle/>
          <a:p>
            <a:r>
              <a:rPr lang="en-GB" b="1" i="1" dirty="0">
                <a:latin typeface="Aharoni" panose="02010803020104030203" pitchFamily="2" charset="-79"/>
                <a:cs typeface="Aharoni" panose="02010803020104030203" pitchFamily="2" charset="-79"/>
              </a:rPr>
              <a:t>Wildebeest, E.S. Tingatinga</a:t>
            </a:r>
            <a:endParaRPr lang="en-GB" i="1" dirty="0">
              <a:latin typeface="Aharoni" panose="02010803020104030203" pitchFamily="2" charset="-79"/>
              <a:cs typeface="Aharoni" panose="02010803020104030203" pitchFamily="2" charset="-79"/>
            </a:endParaRPr>
          </a:p>
        </p:txBody>
      </p:sp>
      <p:sp>
        <p:nvSpPr>
          <p:cNvPr id="12" name="TextBox 11">
            <a:extLst>
              <a:ext uri="{FF2B5EF4-FFF2-40B4-BE49-F238E27FC236}">
                <a16:creationId xmlns:a16="http://schemas.microsoft.com/office/drawing/2014/main" id="{1B3F6CC1-460C-4A39-ABFB-B04934BE4283}"/>
              </a:ext>
            </a:extLst>
          </p:cNvPr>
          <p:cNvSpPr txBox="1"/>
          <p:nvPr/>
        </p:nvSpPr>
        <p:spPr>
          <a:xfrm>
            <a:off x="761996" y="5532612"/>
            <a:ext cx="3940728" cy="369332"/>
          </a:xfrm>
          <a:prstGeom prst="rect">
            <a:avLst/>
          </a:prstGeom>
          <a:noFill/>
        </p:spPr>
        <p:txBody>
          <a:bodyPr wrap="square" rtlCol="0">
            <a:spAutoFit/>
          </a:bodyPr>
          <a:lstStyle/>
          <a:p>
            <a:r>
              <a:rPr lang="en-GB" b="1" i="1" dirty="0">
                <a:latin typeface="Aharoni" panose="02010803020104030203" pitchFamily="2" charset="-79"/>
                <a:cs typeface="Aharoni" panose="02010803020104030203" pitchFamily="2" charset="-79"/>
              </a:rPr>
              <a:t>Elephant, E.S. Tingatinga</a:t>
            </a:r>
            <a:endParaRPr lang="en-GB" i="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106251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DBA3C2-C92B-4CEB-868F-52A62295B3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B626784-DCB7-4001-AB92-12FC74F9E449}"/>
              </a:ext>
            </a:extLst>
          </p:cNvPr>
          <p:cNvSpPr>
            <a:spLocks noGrp="1"/>
          </p:cNvSpPr>
          <p:nvPr>
            <p:ph idx="1"/>
          </p:nvPr>
        </p:nvSpPr>
        <p:spPr>
          <a:xfrm>
            <a:off x="571497" y="414737"/>
            <a:ext cx="11049003" cy="1224643"/>
          </a:xfrm>
        </p:spPr>
        <p:txBody>
          <a:bodyPr>
            <a:normAutofit fontScale="92500" lnSpcReduction="20000"/>
          </a:bodyPr>
          <a:lstStyle/>
          <a:p>
            <a:pPr marL="0" indent="0" algn="just">
              <a:buNone/>
            </a:pPr>
            <a:r>
              <a:rPr lang="en-GB" sz="2800" dirty="0">
                <a:solidFill>
                  <a:schemeClr val="tx1"/>
                </a:solidFill>
                <a:latin typeface="Aharoni" panose="02010803020104030203" pitchFamily="2" charset="-79"/>
                <a:cs typeface="Aharoni" panose="02010803020104030203" pitchFamily="2" charset="-79"/>
              </a:rPr>
              <a:t>This type of painting became very popular and lots of artists began  imitating Edward Tingatinga’s style, it even started being copied in neighbouring countries! The style became known as Tingatinga art.</a:t>
            </a:r>
          </a:p>
        </p:txBody>
      </p:sp>
      <p:sp>
        <p:nvSpPr>
          <p:cNvPr id="10" name="Freeform: Shape 9">
            <a:extLst>
              <a:ext uri="{FF2B5EF4-FFF2-40B4-BE49-F238E27FC236}">
                <a16:creationId xmlns:a16="http://schemas.microsoft.com/office/drawing/2014/main" id="{0A5C11C9-65D2-491A-A266-6ADBD2CB44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53794916-014B-418E-B97B-F6712838E070}"/>
              </a:ext>
            </a:extLst>
          </p:cNvPr>
          <p:cNvSpPr txBox="1"/>
          <p:nvPr/>
        </p:nvSpPr>
        <p:spPr>
          <a:xfrm>
            <a:off x="1121801" y="5431098"/>
            <a:ext cx="3940728" cy="369332"/>
          </a:xfrm>
          <a:prstGeom prst="rect">
            <a:avLst/>
          </a:prstGeom>
          <a:noFill/>
        </p:spPr>
        <p:txBody>
          <a:bodyPr wrap="square" rtlCol="0">
            <a:spAutoFit/>
          </a:bodyPr>
          <a:lstStyle/>
          <a:p>
            <a:r>
              <a:rPr lang="en-US" b="1" i="1" dirty="0"/>
              <a:t>Peacock in a Tree, </a:t>
            </a:r>
            <a:r>
              <a:rPr lang="en-US" b="1" i="1" dirty="0" err="1"/>
              <a:t>Kilaka</a:t>
            </a:r>
            <a:endParaRPr lang="en-GB" i="1" dirty="0">
              <a:latin typeface="Aharoni" panose="02010803020104030203" pitchFamily="2" charset="-79"/>
              <a:cs typeface="Aharoni" panose="02010803020104030203" pitchFamily="2" charset="-79"/>
            </a:endParaRPr>
          </a:p>
        </p:txBody>
      </p:sp>
      <p:pic>
        <p:nvPicPr>
          <p:cNvPr id="4" name="Picture 3">
            <a:extLst>
              <a:ext uri="{FF2B5EF4-FFF2-40B4-BE49-F238E27FC236}">
                <a16:creationId xmlns:a16="http://schemas.microsoft.com/office/drawing/2014/main" id="{BF13737F-3B6C-43CB-A8BA-FC83DBF6E3E6}"/>
              </a:ext>
            </a:extLst>
          </p:cNvPr>
          <p:cNvPicPr>
            <a:picLocks noChangeAspect="1"/>
          </p:cNvPicPr>
          <p:nvPr/>
        </p:nvPicPr>
        <p:blipFill>
          <a:blip r:embed="rId2"/>
          <a:stretch>
            <a:fillRect/>
          </a:stretch>
        </p:blipFill>
        <p:spPr>
          <a:xfrm>
            <a:off x="1222661" y="1696372"/>
            <a:ext cx="3739009" cy="3695700"/>
          </a:xfrm>
          <a:prstGeom prst="rect">
            <a:avLst/>
          </a:prstGeom>
        </p:spPr>
      </p:pic>
      <p:sp>
        <p:nvSpPr>
          <p:cNvPr id="11" name="TextBox 10">
            <a:extLst>
              <a:ext uri="{FF2B5EF4-FFF2-40B4-BE49-F238E27FC236}">
                <a16:creationId xmlns:a16="http://schemas.microsoft.com/office/drawing/2014/main" id="{1C9365AE-C97C-4FE5-9D07-948D451F4088}"/>
              </a:ext>
            </a:extLst>
          </p:cNvPr>
          <p:cNvSpPr txBox="1"/>
          <p:nvPr/>
        </p:nvSpPr>
        <p:spPr>
          <a:xfrm>
            <a:off x="6689610" y="5431098"/>
            <a:ext cx="3940728" cy="369332"/>
          </a:xfrm>
          <a:prstGeom prst="rect">
            <a:avLst/>
          </a:prstGeom>
          <a:noFill/>
        </p:spPr>
        <p:txBody>
          <a:bodyPr wrap="square" rtlCol="0">
            <a:spAutoFit/>
          </a:bodyPr>
          <a:lstStyle/>
          <a:p>
            <a:r>
              <a:rPr lang="en-GB" b="1" dirty="0"/>
              <a:t>Cheetahs, </a:t>
            </a:r>
            <a:r>
              <a:rPr lang="en-GB" b="1" dirty="0" err="1"/>
              <a:t>Hassani</a:t>
            </a:r>
            <a:endParaRPr lang="en-GB" i="1" dirty="0">
              <a:latin typeface="Aharoni" panose="02010803020104030203" pitchFamily="2" charset="-79"/>
              <a:cs typeface="Aharoni" panose="02010803020104030203" pitchFamily="2" charset="-79"/>
            </a:endParaRPr>
          </a:p>
        </p:txBody>
      </p:sp>
      <p:pic>
        <p:nvPicPr>
          <p:cNvPr id="12" name="Picture 11">
            <a:extLst>
              <a:ext uri="{FF2B5EF4-FFF2-40B4-BE49-F238E27FC236}">
                <a16:creationId xmlns:a16="http://schemas.microsoft.com/office/drawing/2014/main" id="{DCB95DB6-4C2C-4AA1-A003-8AFC5B37EB62}"/>
              </a:ext>
            </a:extLst>
          </p:cNvPr>
          <p:cNvPicPr>
            <a:picLocks noChangeAspect="1"/>
          </p:cNvPicPr>
          <p:nvPr/>
        </p:nvPicPr>
        <p:blipFill>
          <a:blip r:embed="rId3"/>
          <a:stretch>
            <a:fillRect/>
          </a:stretch>
        </p:blipFill>
        <p:spPr>
          <a:xfrm>
            <a:off x="6790470" y="1662775"/>
            <a:ext cx="3739009" cy="3729297"/>
          </a:xfrm>
          <a:prstGeom prst="rect">
            <a:avLst/>
          </a:prstGeom>
        </p:spPr>
      </p:pic>
    </p:spTree>
    <p:extLst>
      <p:ext uri="{BB962C8B-B14F-4D97-AF65-F5344CB8AC3E}">
        <p14:creationId xmlns:p14="http://schemas.microsoft.com/office/powerpoint/2010/main" val="3464033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DBA3C2-C92B-4CEB-868F-52A62295B3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B626784-DCB7-4001-AB92-12FC74F9E449}"/>
              </a:ext>
            </a:extLst>
          </p:cNvPr>
          <p:cNvSpPr>
            <a:spLocks noGrp="1"/>
          </p:cNvSpPr>
          <p:nvPr>
            <p:ph idx="1"/>
          </p:nvPr>
        </p:nvSpPr>
        <p:spPr>
          <a:xfrm>
            <a:off x="761997" y="508907"/>
            <a:ext cx="10668004" cy="1224643"/>
          </a:xfrm>
        </p:spPr>
        <p:txBody>
          <a:bodyPr>
            <a:normAutofit fontScale="92500" lnSpcReduction="20000"/>
          </a:bodyPr>
          <a:lstStyle/>
          <a:p>
            <a:pPr marL="0" indent="0">
              <a:buNone/>
            </a:pPr>
            <a:r>
              <a:rPr lang="en-GB" sz="2800" dirty="0">
                <a:solidFill>
                  <a:schemeClr val="tx1"/>
                </a:solidFill>
                <a:latin typeface="Aharoni" panose="02010803020104030203" pitchFamily="2" charset="-79"/>
                <a:cs typeface="Aharoni" panose="02010803020104030203" pitchFamily="2" charset="-79"/>
              </a:rPr>
              <a:t>Over time, artists have developed Tingatinga art to include more colours and patterns. Many still use bicycle paint but, some now use oil paint too. </a:t>
            </a:r>
          </a:p>
        </p:txBody>
      </p:sp>
      <p:sp>
        <p:nvSpPr>
          <p:cNvPr id="10" name="Freeform: Shape 9">
            <a:extLst>
              <a:ext uri="{FF2B5EF4-FFF2-40B4-BE49-F238E27FC236}">
                <a16:creationId xmlns:a16="http://schemas.microsoft.com/office/drawing/2014/main" id="{0A5C11C9-65D2-491A-A266-6ADBD2CB44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5BD4080F-B630-4113-BA4F-D98F868B2F39}"/>
              </a:ext>
            </a:extLst>
          </p:cNvPr>
          <p:cNvPicPr>
            <a:picLocks noChangeAspect="1"/>
          </p:cNvPicPr>
          <p:nvPr/>
        </p:nvPicPr>
        <p:blipFill>
          <a:blip r:embed="rId2"/>
          <a:stretch>
            <a:fillRect/>
          </a:stretch>
        </p:blipFill>
        <p:spPr>
          <a:xfrm>
            <a:off x="895347" y="1733550"/>
            <a:ext cx="4381503" cy="3715515"/>
          </a:xfrm>
          <a:prstGeom prst="rect">
            <a:avLst/>
          </a:prstGeom>
        </p:spPr>
      </p:pic>
      <p:sp>
        <p:nvSpPr>
          <p:cNvPr id="7" name="TextBox 6">
            <a:extLst>
              <a:ext uri="{FF2B5EF4-FFF2-40B4-BE49-F238E27FC236}">
                <a16:creationId xmlns:a16="http://schemas.microsoft.com/office/drawing/2014/main" id="{5AF90696-54F3-4E70-813B-40288A4FC6C4}"/>
              </a:ext>
            </a:extLst>
          </p:cNvPr>
          <p:cNvSpPr txBox="1"/>
          <p:nvPr/>
        </p:nvSpPr>
        <p:spPr>
          <a:xfrm>
            <a:off x="742947" y="5449065"/>
            <a:ext cx="3940728" cy="369332"/>
          </a:xfrm>
          <a:prstGeom prst="rect">
            <a:avLst/>
          </a:prstGeom>
          <a:noFill/>
        </p:spPr>
        <p:txBody>
          <a:bodyPr wrap="square" rtlCol="0">
            <a:spAutoFit/>
          </a:bodyPr>
          <a:lstStyle/>
          <a:p>
            <a:r>
              <a:rPr lang="en-GB" i="1" dirty="0">
                <a:latin typeface="Aharoni" panose="02010803020104030203" pitchFamily="2" charset="-79"/>
                <a:cs typeface="Aharoni" panose="02010803020104030203" pitchFamily="2" charset="-79"/>
              </a:rPr>
              <a:t>Pink Leopard, </a:t>
            </a:r>
            <a:r>
              <a:rPr lang="en-GB" i="1" dirty="0" err="1">
                <a:latin typeface="Aharoni" panose="02010803020104030203" pitchFamily="2" charset="-79"/>
                <a:cs typeface="Aharoni" panose="02010803020104030203" pitchFamily="2" charset="-79"/>
              </a:rPr>
              <a:t>Omary</a:t>
            </a:r>
            <a:r>
              <a:rPr lang="en-GB" i="1" dirty="0">
                <a:latin typeface="Aharoni" panose="02010803020104030203" pitchFamily="2" charset="-79"/>
                <a:cs typeface="Aharoni" panose="02010803020104030203" pitchFamily="2" charset="-79"/>
              </a:rPr>
              <a:t> </a:t>
            </a:r>
            <a:r>
              <a:rPr lang="en-GB" i="1" dirty="0" err="1">
                <a:latin typeface="Aharoni" panose="02010803020104030203" pitchFamily="2" charset="-79"/>
                <a:cs typeface="Aharoni" panose="02010803020104030203" pitchFamily="2" charset="-79"/>
              </a:rPr>
              <a:t>Amonde</a:t>
            </a:r>
            <a:endParaRPr lang="en-GB" i="1" dirty="0">
              <a:latin typeface="Aharoni" panose="02010803020104030203" pitchFamily="2" charset="-79"/>
              <a:cs typeface="Aharoni" panose="02010803020104030203" pitchFamily="2" charset="-79"/>
            </a:endParaRPr>
          </a:p>
        </p:txBody>
      </p:sp>
      <p:sp>
        <p:nvSpPr>
          <p:cNvPr id="9" name="TextBox 8">
            <a:extLst>
              <a:ext uri="{FF2B5EF4-FFF2-40B4-BE49-F238E27FC236}">
                <a16:creationId xmlns:a16="http://schemas.microsoft.com/office/drawing/2014/main" id="{65D5A455-918A-4667-9F84-E9E8CEBB3CB5}"/>
              </a:ext>
            </a:extLst>
          </p:cNvPr>
          <p:cNvSpPr txBox="1"/>
          <p:nvPr/>
        </p:nvSpPr>
        <p:spPr>
          <a:xfrm>
            <a:off x="6915152" y="5449065"/>
            <a:ext cx="3940728" cy="369332"/>
          </a:xfrm>
          <a:prstGeom prst="rect">
            <a:avLst/>
          </a:prstGeom>
          <a:noFill/>
        </p:spPr>
        <p:txBody>
          <a:bodyPr wrap="square" rtlCol="0">
            <a:spAutoFit/>
          </a:bodyPr>
          <a:lstStyle/>
          <a:p>
            <a:r>
              <a:rPr lang="en-GB" i="1" dirty="0">
                <a:latin typeface="Aharoni" panose="02010803020104030203" pitchFamily="2" charset="-79"/>
                <a:cs typeface="Aharoni" panose="02010803020104030203" pitchFamily="2" charset="-79"/>
              </a:rPr>
              <a:t>Fruit Heaven </a:t>
            </a:r>
            <a:r>
              <a:rPr lang="en-GB" b="1" i="1" dirty="0">
                <a:cs typeface="Aharoni" panose="02010803020104030203" pitchFamily="2" charset="-79"/>
              </a:rPr>
              <a:t>1</a:t>
            </a:r>
            <a:r>
              <a:rPr lang="en-GB" i="1" dirty="0">
                <a:latin typeface="Aharoni" panose="02010803020104030203" pitchFamily="2" charset="-79"/>
                <a:cs typeface="Aharoni" panose="02010803020104030203" pitchFamily="2" charset="-79"/>
              </a:rPr>
              <a:t>, </a:t>
            </a:r>
            <a:r>
              <a:rPr lang="en-GB" i="1" dirty="0" err="1">
                <a:latin typeface="Aharoni" panose="02010803020104030203" pitchFamily="2" charset="-79"/>
                <a:cs typeface="Aharoni" panose="02010803020104030203" pitchFamily="2" charset="-79"/>
              </a:rPr>
              <a:t>Chilambo</a:t>
            </a:r>
            <a:endParaRPr lang="en-GB" i="1" dirty="0">
              <a:latin typeface="Aharoni" panose="02010803020104030203" pitchFamily="2" charset="-79"/>
              <a:cs typeface="Aharoni" panose="02010803020104030203" pitchFamily="2" charset="-79"/>
            </a:endParaRPr>
          </a:p>
        </p:txBody>
      </p:sp>
      <p:pic>
        <p:nvPicPr>
          <p:cNvPr id="6" name="Picture 5" descr="Many different types of food&#10;&#10;Description automatically generated">
            <a:extLst>
              <a:ext uri="{FF2B5EF4-FFF2-40B4-BE49-F238E27FC236}">
                <a16:creationId xmlns:a16="http://schemas.microsoft.com/office/drawing/2014/main" id="{802367C7-307F-4F13-8A57-61499B627AD2}"/>
              </a:ext>
            </a:extLst>
          </p:cNvPr>
          <p:cNvPicPr>
            <a:picLocks noChangeAspect="1"/>
          </p:cNvPicPr>
          <p:nvPr/>
        </p:nvPicPr>
        <p:blipFill>
          <a:blip r:embed="rId3"/>
          <a:stretch>
            <a:fillRect/>
          </a:stretch>
        </p:blipFill>
        <p:spPr>
          <a:xfrm>
            <a:off x="6717375" y="1733549"/>
            <a:ext cx="3715097" cy="3715097"/>
          </a:xfrm>
          <a:prstGeom prst="rect">
            <a:avLst/>
          </a:prstGeom>
        </p:spPr>
      </p:pic>
    </p:spTree>
    <p:extLst>
      <p:ext uri="{BB962C8B-B14F-4D97-AF65-F5344CB8AC3E}">
        <p14:creationId xmlns:p14="http://schemas.microsoft.com/office/powerpoint/2010/main" val="391625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0F6B2A-4ECD-48A6-8632-07A87CF55F7B}"/>
              </a:ext>
            </a:extLst>
          </p:cNvPr>
          <p:cNvSpPr>
            <a:spLocks noGrp="1"/>
          </p:cNvSpPr>
          <p:nvPr>
            <p:ph idx="1"/>
          </p:nvPr>
        </p:nvSpPr>
        <p:spPr>
          <a:xfrm>
            <a:off x="917063" y="520415"/>
            <a:ext cx="4541628" cy="6877049"/>
          </a:xfrm>
        </p:spPr>
        <p:txBody>
          <a:bodyPr vert="horz" lIns="91440" tIns="45720" rIns="91440" bIns="45720" rtlCol="0">
            <a:noAutofit/>
          </a:bodyPr>
          <a:lstStyle/>
          <a:p>
            <a:pPr marL="0" algn="ctr">
              <a:buNone/>
            </a:pPr>
            <a:r>
              <a:rPr lang="en-US" sz="2800" dirty="0">
                <a:latin typeface="Aharoni" panose="02010803020104030203" pitchFamily="2" charset="-79"/>
                <a:cs typeface="Aharoni" panose="02010803020104030203" pitchFamily="2" charset="-79"/>
              </a:rPr>
              <a:t>When Edward Tingatinga died his students, relatives and followers of his work set up a co-operative so that they could make and sell Authentic Tingatinga paintings together.  </a:t>
            </a:r>
          </a:p>
          <a:p>
            <a:pPr marL="0" algn="ctr">
              <a:buNone/>
            </a:pPr>
            <a:r>
              <a:rPr lang="en-US" sz="2800" dirty="0">
                <a:latin typeface="Aharoni" panose="02010803020104030203" pitchFamily="2" charset="-79"/>
                <a:cs typeface="Aharoni" panose="02010803020104030203" pitchFamily="2" charset="-79"/>
              </a:rPr>
              <a:t>The co-operative still exists today to teach and promote Tingatinga art to the world.</a:t>
            </a:r>
          </a:p>
        </p:txBody>
      </p:sp>
      <p:pic>
        <p:nvPicPr>
          <p:cNvPr id="9" name="Picture 8" descr="A picture containing table, indoor, food&#10;&#10;Description automatically generated">
            <a:extLst>
              <a:ext uri="{FF2B5EF4-FFF2-40B4-BE49-F238E27FC236}">
                <a16:creationId xmlns:a16="http://schemas.microsoft.com/office/drawing/2014/main" id="{B5D55600-C611-45A0-82F2-017DF56B5172}"/>
              </a:ext>
            </a:extLst>
          </p:cNvPr>
          <p:cNvPicPr>
            <a:picLocks noChangeAspect="1"/>
          </p:cNvPicPr>
          <p:nvPr/>
        </p:nvPicPr>
        <p:blipFill rotWithShape="1">
          <a:blip r:embed="rId2"/>
          <a:srcRect l="16293" r="23419" b="-2"/>
          <a:stretch/>
        </p:blipFill>
        <p:spPr>
          <a:xfrm>
            <a:off x="5597016" y="655063"/>
            <a:ext cx="5945978" cy="5547874"/>
          </a:xfrm>
          <a:prstGeom prst="rect">
            <a:avLst/>
          </a:prstGeom>
        </p:spPr>
      </p:pic>
      <p:sp>
        <p:nvSpPr>
          <p:cNvPr id="13" name="TextBox 12">
            <a:extLst>
              <a:ext uri="{FF2B5EF4-FFF2-40B4-BE49-F238E27FC236}">
                <a16:creationId xmlns:a16="http://schemas.microsoft.com/office/drawing/2014/main" id="{423BB615-53BD-41AE-B351-0DF0B9C927DA}"/>
              </a:ext>
            </a:extLst>
          </p:cNvPr>
          <p:cNvSpPr txBox="1"/>
          <p:nvPr/>
        </p:nvSpPr>
        <p:spPr>
          <a:xfrm>
            <a:off x="5597016" y="6337585"/>
            <a:ext cx="3940728" cy="369332"/>
          </a:xfrm>
          <a:prstGeom prst="rect">
            <a:avLst/>
          </a:prstGeom>
          <a:noFill/>
        </p:spPr>
        <p:txBody>
          <a:bodyPr wrap="square" rtlCol="0">
            <a:spAutoFit/>
          </a:bodyPr>
          <a:lstStyle/>
          <a:p>
            <a:r>
              <a:rPr lang="en-GB" b="1" i="1" dirty="0">
                <a:latin typeface="Aharoni" panose="02010803020104030203" pitchFamily="2" charset="-79"/>
                <a:cs typeface="Aharoni" panose="02010803020104030203" pitchFamily="2" charset="-79"/>
              </a:rPr>
              <a:t>TACS studio, Tanzania</a:t>
            </a:r>
            <a:endParaRPr lang="en-GB" i="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115234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0F6B2A-4ECD-48A6-8632-07A87CF55F7B}"/>
              </a:ext>
            </a:extLst>
          </p:cNvPr>
          <p:cNvSpPr>
            <a:spLocks noGrp="1"/>
          </p:cNvSpPr>
          <p:nvPr>
            <p:ph idx="1"/>
          </p:nvPr>
        </p:nvSpPr>
        <p:spPr>
          <a:xfrm>
            <a:off x="741216" y="133553"/>
            <a:ext cx="11145983" cy="6877049"/>
          </a:xfrm>
        </p:spPr>
        <p:txBody>
          <a:bodyPr vert="horz" lIns="91440" tIns="45720" rIns="91440" bIns="45720" rtlCol="0">
            <a:noAutofit/>
          </a:bodyPr>
          <a:lstStyle/>
          <a:p>
            <a:pPr marL="0" algn="ctr">
              <a:buNone/>
            </a:pPr>
            <a:r>
              <a:rPr lang="en-US" sz="2800" dirty="0">
                <a:latin typeface="Aharoni" panose="02010803020104030203" pitchFamily="2" charset="-79"/>
                <a:cs typeface="Aharoni" panose="02010803020104030203" pitchFamily="2" charset="-79"/>
              </a:rPr>
              <a:t>Tingatinga art continues to be very popular. A children’s television series based on African folk tales used its style and even took its name!</a:t>
            </a:r>
          </a:p>
          <a:p>
            <a:pPr marL="0" algn="ctr">
              <a:buNone/>
            </a:pPr>
            <a:endParaRPr lang="en-US" sz="2800" dirty="0">
              <a:latin typeface="Aharoni" panose="02010803020104030203" pitchFamily="2" charset="-79"/>
              <a:cs typeface="Aharoni" panose="02010803020104030203" pitchFamily="2" charset="-79"/>
            </a:endParaRPr>
          </a:p>
          <a:p>
            <a:pPr marL="0" algn="ctr">
              <a:buNone/>
            </a:pPr>
            <a:endParaRPr lang="en-US" sz="2800" dirty="0">
              <a:latin typeface="Aharoni" panose="02010803020104030203" pitchFamily="2" charset="-79"/>
              <a:cs typeface="Aharoni" panose="02010803020104030203" pitchFamily="2" charset="-79"/>
            </a:endParaRPr>
          </a:p>
          <a:p>
            <a:pPr marL="0" algn="ctr">
              <a:buNone/>
            </a:pPr>
            <a:endParaRPr lang="en-US" sz="2800" dirty="0">
              <a:latin typeface="Aharoni" panose="02010803020104030203" pitchFamily="2" charset="-79"/>
              <a:cs typeface="Aharoni" panose="02010803020104030203" pitchFamily="2" charset="-79"/>
            </a:endParaRPr>
          </a:p>
          <a:p>
            <a:pPr marL="0" algn="ctr">
              <a:buNone/>
            </a:pPr>
            <a:endParaRPr lang="en-US" sz="2800" dirty="0">
              <a:latin typeface="Aharoni" panose="02010803020104030203" pitchFamily="2" charset="-79"/>
              <a:cs typeface="Aharoni" panose="02010803020104030203" pitchFamily="2" charset="-79"/>
            </a:endParaRPr>
          </a:p>
          <a:p>
            <a:pPr marL="0" algn="ctr">
              <a:buNone/>
            </a:pPr>
            <a:endParaRPr lang="en-US" sz="2800" dirty="0">
              <a:latin typeface="Aharoni" panose="02010803020104030203" pitchFamily="2" charset="-79"/>
              <a:cs typeface="Aharoni" panose="02010803020104030203" pitchFamily="2" charset="-79"/>
            </a:endParaRPr>
          </a:p>
          <a:p>
            <a:pPr marL="0" algn="ctr">
              <a:buNone/>
            </a:pPr>
            <a:endParaRPr lang="en-US" sz="2800" dirty="0">
              <a:latin typeface="Aharoni" panose="02010803020104030203" pitchFamily="2" charset="-79"/>
              <a:cs typeface="Aharoni" panose="02010803020104030203" pitchFamily="2" charset="-79"/>
            </a:endParaRPr>
          </a:p>
          <a:p>
            <a:pPr marL="0" algn="ctr">
              <a:buNone/>
            </a:pPr>
            <a:endParaRPr lang="en-US" sz="2800" dirty="0">
              <a:latin typeface="Aharoni" panose="02010803020104030203" pitchFamily="2" charset="-79"/>
              <a:cs typeface="Aharoni" panose="02010803020104030203" pitchFamily="2" charset="-79"/>
            </a:endParaRPr>
          </a:p>
          <a:p>
            <a:pPr marL="0" algn="ctr">
              <a:buNone/>
            </a:pPr>
            <a:endParaRPr lang="en-US" sz="2800" dirty="0">
              <a:latin typeface="Aharoni" panose="02010803020104030203" pitchFamily="2" charset="-79"/>
              <a:cs typeface="Aharoni" panose="02010803020104030203" pitchFamily="2" charset="-79"/>
            </a:endParaRPr>
          </a:p>
          <a:p>
            <a:pPr marL="0" algn="ctr">
              <a:buNone/>
            </a:pPr>
            <a:r>
              <a:rPr lang="en-US" sz="2800" dirty="0">
                <a:latin typeface="Aharoni" panose="02010803020104030203" pitchFamily="2" charset="-79"/>
                <a:cs typeface="Aharoni" panose="02010803020104030203" pitchFamily="2" charset="-79"/>
              </a:rPr>
              <a:t>Have you seen it?  </a:t>
            </a:r>
          </a:p>
        </p:txBody>
      </p:sp>
      <p:pic>
        <p:nvPicPr>
          <p:cNvPr id="4" name="Picture 3" descr="A picture containing graffiti, clock&#10;&#10;Description automatically generated">
            <a:extLst>
              <a:ext uri="{FF2B5EF4-FFF2-40B4-BE49-F238E27FC236}">
                <a16:creationId xmlns:a16="http://schemas.microsoft.com/office/drawing/2014/main" id="{057FFBA0-CEE3-409F-88B0-CC8B42EDB788}"/>
              </a:ext>
            </a:extLst>
          </p:cNvPr>
          <p:cNvPicPr>
            <a:picLocks noChangeAspect="1"/>
          </p:cNvPicPr>
          <p:nvPr/>
        </p:nvPicPr>
        <p:blipFill>
          <a:blip r:embed="rId2"/>
          <a:stretch>
            <a:fillRect/>
          </a:stretch>
        </p:blipFill>
        <p:spPr>
          <a:xfrm>
            <a:off x="2484668" y="1652953"/>
            <a:ext cx="7659077" cy="4308231"/>
          </a:xfrm>
          <a:prstGeom prst="rect">
            <a:avLst/>
          </a:prstGeom>
        </p:spPr>
      </p:pic>
    </p:spTree>
    <p:extLst>
      <p:ext uri="{BB962C8B-B14F-4D97-AF65-F5344CB8AC3E}">
        <p14:creationId xmlns:p14="http://schemas.microsoft.com/office/powerpoint/2010/main" val="2402262112"/>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otalTime>578</TotalTime>
  <Words>309</Words>
  <Application>Microsoft Office PowerPoint</Application>
  <PresentationFormat>Widescreen</PresentationFormat>
  <Paragraphs>35</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Aharoni</vt:lpstr>
      <vt:lpstr>Arial</vt:lpstr>
      <vt:lpstr>Gill Sans MT</vt:lpstr>
      <vt:lpstr>Impact</vt:lpstr>
      <vt:lpstr>Badge</vt:lpstr>
      <vt:lpstr>TINGATINGA 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TINGATINGA ART</dc:title>
  <dc:creator>emma waller</dc:creator>
  <cp:lastModifiedBy>Sarah O'Donnell</cp:lastModifiedBy>
  <cp:revision>8</cp:revision>
  <dcterms:created xsi:type="dcterms:W3CDTF">2019-07-27T11:09:38Z</dcterms:created>
  <dcterms:modified xsi:type="dcterms:W3CDTF">2021-04-11T19:22:28Z</dcterms:modified>
</cp:coreProperties>
</file>